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4" r:id="rId4"/>
    <p:sldMasterId id="2147484180" r:id="rId5"/>
  </p:sldMasterIdLst>
  <p:notesMasterIdLst>
    <p:notesMasterId r:id="rId18"/>
  </p:notesMasterIdLst>
  <p:handoutMasterIdLst>
    <p:handoutMasterId r:id="rId19"/>
  </p:handoutMasterIdLst>
  <p:sldIdLst>
    <p:sldId id="317" r:id="rId6"/>
    <p:sldId id="323" r:id="rId7"/>
    <p:sldId id="358" r:id="rId8"/>
    <p:sldId id="359" r:id="rId9"/>
    <p:sldId id="360" r:id="rId10"/>
    <p:sldId id="361" r:id="rId11"/>
    <p:sldId id="362" r:id="rId12"/>
    <p:sldId id="364" r:id="rId13"/>
    <p:sldId id="365" r:id="rId14"/>
    <p:sldId id="300" r:id="rId15"/>
    <p:sldId id="301" r:id="rId16"/>
    <p:sldId id="318" r:id="rId17"/>
  </p:sldIdLst>
  <p:sldSz cx="12192000" cy="6858000"/>
  <p:notesSz cx="6797675" cy="9926638"/>
  <p:custDataLst>
    <p:tags r:id="rId20"/>
  </p:custDataLst>
  <p:defaultTextStyle>
    <a:defPPr>
      <a:defRPr lang="en-GB"/>
    </a:defPPr>
    <a:lvl1pPr algn="l" rtl="0" fontAlgn="base">
      <a:spcBef>
        <a:spcPct val="0"/>
      </a:spcBef>
      <a:spcAft>
        <a:spcPct val="0"/>
      </a:spcAft>
      <a:defRPr sz="28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28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28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28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28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8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8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8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800"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97" userDrawn="1">
          <p15:clr>
            <a:srgbClr val="A4A3A4"/>
          </p15:clr>
        </p15:guide>
        <p15:guide id="2" pos="281"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9FA5"/>
    <a:srgbClr val="407BA5"/>
    <a:srgbClr val="BC575B"/>
    <a:srgbClr val="D49791"/>
    <a:srgbClr val="38647C"/>
    <a:srgbClr val="667179"/>
    <a:srgbClr val="E8666B"/>
    <a:srgbClr val="5D96C0"/>
    <a:srgbClr val="CFD8DF"/>
    <a:srgbClr val="F8A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457F02-C29F-4937-AD1F-037CE83DB873}" v="20" dt="2025-11-10T09:23:07.5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856" autoAdjust="0"/>
  </p:normalViewPr>
  <p:slideViewPr>
    <p:cSldViewPr snapToGrid="0">
      <p:cViewPr varScale="1">
        <p:scale>
          <a:sx n="117" d="100"/>
          <a:sy n="117" d="100"/>
        </p:scale>
        <p:origin x="1938" y="108"/>
      </p:cViewPr>
      <p:guideLst>
        <p:guide orient="horz" pos="97"/>
        <p:guide pos="281"/>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 Id="rId27" Type="http://schemas.microsoft.com/office/2018/10/relationships/authors" Target="author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27675" y="132642"/>
            <a:ext cx="1088647" cy="48713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430883" y="9529011"/>
            <a:ext cx="5187861" cy="276999"/>
          </a:xfrm>
          <a:prstGeom prst="rect">
            <a:avLst/>
          </a:prstGeom>
          <a:noFill/>
        </p:spPr>
        <p:txBody>
          <a:bodyPr wrap="square" rtlCol="0">
            <a:spAutoFit/>
          </a:bodyPr>
          <a:lstStyle/>
          <a:p>
            <a:r>
              <a:rPr lang="en-GB" sz="1200">
                <a:latin typeface="InfoTextPro-Medium" panose="020B0604030101020102" pitchFamily="34" charset="0"/>
                <a:cs typeface="InfoTextPro-Medium" panose="020B0604030101020102" pitchFamily="34" charset="0"/>
              </a:rPr>
              <a:t>www.researchinpractice.org.uk</a:t>
            </a:r>
          </a:p>
        </p:txBody>
      </p:sp>
      <p:sp>
        <p:nvSpPr>
          <p:cNvPr id="3" name="Slide Number Placeholder 2"/>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3264E11B-65F9-45BC-AAD4-B45333889C25}" type="slidenum">
              <a:rPr lang="en-GB" smtClean="0"/>
              <a:t>‹#›</a:t>
            </a:fld>
            <a:endParaRPr lang="en-GB"/>
          </a:p>
        </p:txBody>
      </p:sp>
    </p:spTree>
    <p:extLst>
      <p:ext uri="{BB962C8B-B14F-4D97-AF65-F5344CB8AC3E}">
        <p14:creationId xmlns:p14="http://schemas.microsoft.com/office/powerpoint/2010/main" val="78676793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4"/>
          <p:cNvSpPr>
            <a:spLocks noGrp="1" noRot="1" noChangeAspect="1" noChangeArrowheads="1" noTextEdit="1"/>
          </p:cNvSpPr>
          <p:nvPr>
            <p:ph type="sldImg" idx="2"/>
          </p:nvPr>
        </p:nvSpPr>
        <p:spPr bwMode="auto">
          <a:xfrm>
            <a:off x="1398588" y="660400"/>
            <a:ext cx="3860800" cy="21717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526214" y="2995864"/>
            <a:ext cx="5718175" cy="618635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p:txBody>
      </p:sp>
      <p:sp>
        <p:nvSpPr>
          <p:cNvPr id="2" name="Slide Number Placeholder 1"/>
          <p:cNvSpPr>
            <a:spLocks noGrp="1"/>
          </p:cNvSpPr>
          <p:nvPr>
            <p:ph type="sldNum" sz="quarter" idx="5"/>
          </p:nvPr>
        </p:nvSpPr>
        <p:spPr>
          <a:xfrm>
            <a:off x="3849688" y="9428242"/>
            <a:ext cx="2946400" cy="496809"/>
          </a:xfrm>
          <a:prstGeom prst="rect">
            <a:avLst/>
          </a:prstGeom>
        </p:spPr>
        <p:txBody>
          <a:bodyPr vert="horz" lIns="91440" tIns="45720" rIns="91440" bIns="45720" rtlCol="0" anchor="b"/>
          <a:lstStyle>
            <a:lvl1pPr algn="r">
              <a:defRPr sz="1000">
                <a:latin typeface="Verdana" pitchFamily="34" charset="0"/>
                <a:ea typeface="Verdana" pitchFamily="34" charset="0"/>
                <a:cs typeface="Verdana" pitchFamily="34" charset="0"/>
              </a:defRPr>
            </a:lvl1pPr>
          </a:lstStyle>
          <a:p>
            <a:fld id="{4EEF8D38-9D44-4FF1-AA6A-238654B4523E}" type="slidenum">
              <a:rPr lang="en-GB" smtClean="0"/>
              <a:pPr/>
              <a:t>‹#›</a:t>
            </a:fld>
            <a:endParaRPr lang="en-GB"/>
          </a:p>
        </p:txBody>
      </p:sp>
      <p:pic>
        <p:nvPicPr>
          <p:cNvPr id="10"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62845" y="137794"/>
            <a:ext cx="1088647" cy="487138"/>
          </a:xfrm>
          <a:prstGeom prst="rect">
            <a:avLst/>
          </a:prstGeom>
          <a:noFill/>
          <a:extLst>
            <a:ext uri="{909E8E84-426E-40DD-AFC4-6F175D3DCCD1}">
              <a14:hiddenFill xmlns:a14="http://schemas.microsoft.com/office/drawing/2010/main">
                <a:solidFill>
                  <a:srgbClr val="FFFFFF"/>
                </a:solidFill>
              </a14:hiddenFill>
            </a:ext>
          </a:extLst>
        </p:spPr>
      </p:pic>
      <p:sp>
        <p:nvSpPr>
          <p:cNvPr id="5" name="Footer Placeholder 4"/>
          <p:cNvSpPr>
            <a:spLocks noGrp="1"/>
          </p:cNvSpPr>
          <p:nvPr>
            <p:ph type="ftr" sz="quarter" idx="4"/>
          </p:nvPr>
        </p:nvSpPr>
        <p:spPr>
          <a:xfrm>
            <a:off x="433136" y="9429750"/>
            <a:ext cx="2513263" cy="496888"/>
          </a:xfrm>
          <a:prstGeom prst="rect">
            <a:avLst/>
          </a:prstGeom>
        </p:spPr>
        <p:txBody>
          <a:bodyPr vert="horz" lIns="91440" tIns="45720" rIns="91440" bIns="45720" rtlCol="0" anchor="b"/>
          <a:lstStyle>
            <a:lvl1pPr algn="l">
              <a:defRPr sz="1200"/>
            </a:lvl1pPr>
          </a:lstStyle>
          <a:p>
            <a:r>
              <a:rPr lang="en-GB" sz="1200">
                <a:latin typeface="InfoTextPro-Medium" panose="020B0604030101020102" pitchFamily="34" charset="0"/>
                <a:cs typeface="InfoTextPro-Medium" panose="020B0604030101020102" pitchFamily="34" charset="0"/>
              </a:rPr>
              <a:t>www.researchinpractice.org.uk</a:t>
            </a:r>
          </a:p>
        </p:txBody>
      </p:sp>
    </p:spTree>
    <p:extLst>
      <p:ext uri="{BB962C8B-B14F-4D97-AF65-F5344CB8AC3E}">
        <p14:creationId xmlns:p14="http://schemas.microsoft.com/office/powerpoint/2010/main" val="2195939981"/>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ts val="300"/>
      </a:spcAft>
      <a:defRPr sz="1000" kern="1200">
        <a:solidFill>
          <a:schemeClr val="tx1"/>
        </a:solidFill>
        <a:latin typeface="Verdana" pitchFamily="34" charset="0"/>
        <a:ea typeface="Verdana" pitchFamily="34" charset="0"/>
        <a:cs typeface="Verdana" pitchFamily="34" charset="0"/>
      </a:defRPr>
    </a:lvl1pPr>
    <a:lvl2pPr marL="84138" indent="0" algn="l" rtl="0" eaLnBrk="0" fontAlgn="base" hangingPunct="0">
      <a:spcBef>
        <a:spcPct val="30000"/>
      </a:spcBef>
      <a:spcAft>
        <a:spcPct val="0"/>
      </a:spcAft>
      <a:defRPr sz="1000" kern="1200">
        <a:solidFill>
          <a:schemeClr val="tx1"/>
        </a:solidFill>
        <a:latin typeface="Verdana" pitchFamily="34" charset="0"/>
        <a:ea typeface="Verdana" pitchFamily="34" charset="0"/>
        <a:cs typeface="Verdana" pitchFamily="34" charset="0"/>
      </a:defRPr>
    </a:lvl2pPr>
    <a:lvl3pPr marL="914400" algn="l" rtl="0" eaLnBrk="0" fontAlgn="base" hangingPunct="0">
      <a:spcBef>
        <a:spcPct val="30000"/>
      </a:spcBef>
      <a:spcAft>
        <a:spcPct val="0"/>
      </a:spcAft>
      <a:defRPr sz="1000" kern="1200">
        <a:solidFill>
          <a:schemeClr val="tx1"/>
        </a:solidFill>
        <a:latin typeface="Verdana" pitchFamily="34" charset="0"/>
        <a:ea typeface="Verdana" pitchFamily="34" charset="0"/>
        <a:cs typeface="Verdana" pitchFamily="34" charset="0"/>
      </a:defRPr>
    </a:lvl3pPr>
    <a:lvl4pPr marL="1371600" algn="l" rtl="0" eaLnBrk="0" fontAlgn="base" hangingPunct="0">
      <a:spcBef>
        <a:spcPct val="30000"/>
      </a:spcBef>
      <a:spcAft>
        <a:spcPct val="0"/>
      </a:spcAft>
      <a:defRPr sz="1000" kern="1200">
        <a:solidFill>
          <a:schemeClr val="tx1"/>
        </a:solidFill>
        <a:latin typeface="Verdana" pitchFamily="34" charset="0"/>
        <a:ea typeface="Verdana" pitchFamily="34" charset="0"/>
        <a:cs typeface="Verdana" pitchFamily="34" charset="0"/>
      </a:defRPr>
    </a:lvl4pPr>
    <a:lvl5pPr marL="1828800" algn="l" rtl="0" eaLnBrk="0" fontAlgn="base" hangingPunct="0">
      <a:spcBef>
        <a:spcPct val="30000"/>
      </a:spcBef>
      <a:spcAft>
        <a:spcPct val="0"/>
      </a:spcAft>
      <a:defRPr sz="1000" kern="1200">
        <a:solidFill>
          <a:schemeClr val="tx1"/>
        </a:solidFill>
        <a:latin typeface="Verdana" pitchFamily="34" charset="0"/>
        <a:ea typeface="Verdana" pitchFamily="34" charset="0"/>
        <a:cs typeface="Verdana"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EEF8D38-9D44-4FF1-AA6A-238654B4523E}" type="slidenum">
              <a:rPr lang="en-GB" smtClean="0"/>
              <a:pPr/>
              <a:t>1</a:t>
            </a:fld>
            <a:endParaRPr lang="en-GB"/>
          </a:p>
        </p:txBody>
      </p:sp>
      <p:sp>
        <p:nvSpPr>
          <p:cNvPr id="5" name="Footer Placeholder 4"/>
          <p:cNvSpPr>
            <a:spLocks noGrp="1"/>
          </p:cNvSpPr>
          <p:nvPr>
            <p:ph type="ftr" sz="quarter" idx="4"/>
          </p:nvPr>
        </p:nvSpPr>
        <p:spPr/>
        <p:txBody>
          <a:bodyPr/>
          <a:lstStyle/>
          <a:p>
            <a:r>
              <a:rPr lang="en-GB" sz="1200">
                <a:latin typeface="InfoTextPro-Medium" panose="020B0604030101020102" pitchFamily="34" charset="0"/>
                <a:cs typeface="InfoTextPro-Medium" panose="020B0604030101020102" pitchFamily="34" charset="0"/>
              </a:rPr>
              <a:t>www.researchinpractice.org.uk</a:t>
            </a:r>
          </a:p>
        </p:txBody>
      </p:sp>
    </p:spTree>
    <p:extLst>
      <p:ext uri="{BB962C8B-B14F-4D97-AF65-F5344CB8AC3E}">
        <p14:creationId xmlns:p14="http://schemas.microsoft.com/office/powerpoint/2010/main" val="21166103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98588" y="660400"/>
            <a:ext cx="3860800" cy="2171700"/>
          </a:xfrm>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ts val="300"/>
              </a:spcAft>
              <a:buClrTx/>
              <a:buSzTx/>
              <a:buFontTx/>
              <a:buNone/>
              <a:tabLst/>
              <a:defRPr/>
            </a:pPr>
            <a:r>
              <a:rPr lang="en-GB" sz="1000" dirty="0"/>
              <a:t>The growth of FGC is said to be a result of a unique set of circumstances that arose out of indigenous Māori and Pacific Island communities (Frost et al., 2014).</a:t>
            </a:r>
          </a:p>
          <a:p>
            <a:pPr marL="0" marR="0" lvl="0" indent="0" algn="l" defTabSz="914400" rtl="0" eaLnBrk="0" fontAlgn="base" latinLnBrk="0" hangingPunct="0">
              <a:lnSpc>
                <a:spcPct val="100000"/>
              </a:lnSpc>
              <a:spcBef>
                <a:spcPct val="30000"/>
              </a:spcBef>
              <a:spcAft>
                <a:spcPts val="300"/>
              </a:spcAft>
              <a:buClrTx/>
              <a:buSzTx/>
              <a:buFontTx/>
              <a:buNone/>
              <a:tabLst/>
              <a:defRPr/>
            </a:pPr>
            <a:endParaRPr lang="en-GB" sz="1000" dirty="0"/>
          </a:p>
          <a:p>
            <a:pPr marL="0" marR="0" lvl="0" indent="0" algn="l" defTabSz="914400" rtl="0" eaLnBrk="0" fontAlgn="base" latinLnBrk="0" hangingPunct="0">
              <a:lnSpc>
                <a:spcPct val="100000"/>
              </a:lnSpc>
              <a:spcBef>
                <a:spcPct val="30000"/>
              </a:spcBef>
              <a:spcAft>
                <a:spcPts val="300"/>
              </a:spcAft>
              <a:buClrTx/>
              <a:buSzTx/>
              <a:buFontTx/>
              <a:buNone/>
              <a:tabLst/>
              <a:defRPr/>
            </a:pPr>
            <a:r>
              <a:rPr lang="en-GB" sz="1000" dirty="0"/>
              <a:t>FGC arose from the belief that families, rather than professionals, are the experts on their situation and that families have the resources to make decisions regarding their welfare (</a:t>
            </a:r>
            <a:r>
              <a:rPr lang="en-GB" sz="1000" dirty="0" err="1"/>
              <a:t>Hohashi</a:t>
            </a:r>
            <a:r>
              <a:rPr lang="en-GB" sz="1000" dirty="0"/>
              <a:t> &amp; Yi, 2025).</a:t>
            </a:r>
          </a:p>
          <a:p>
            <a:endParaRPr lang="en-GB" dirty="0"/>
          </a:p>
        </p:txBody>
      </p:sp>
      <p:sp>
        <p:nvSpPr>
          <p:cNvPr id="4" name="Footer Placeholder 3"/>
          <p:cNvSpPr>
            <a:spLocks noGrp="1"/>
          </p:cNvSpPr>
          <p:nvPr>
            <p:ph type="ftr" sz="quarter" idx="10"/>
          </p:nvPr>
        </p:nvSpPr>
        <p:spPr/>
        <p:txBody>
          <a:bodyPr/>
          <a:lstStyle/>
          <a:p>
            <a:pPr>
              <a:defRPr/>
            </a:pPr>
            <a:r>
              <a:rPr lang="en-GB"/>
              <a:t>www.rip.org.uk</a:t>
            </a:r>
          </a:p>
        </p:txBody>
      </p:sp>
      <p:sp>
        <p:nvSpPr>
          <p:cNvPr id="5" name="Slide Number Placeholder 4"/>
          <p:cNvSpPr>
            <a:spLocks noGrp="1"/>
          </p:cNvSpPr>
          <p:nvPr>
            <p:ph type="sldNum" sz="quarter" idx="11"/>
          </p:nvPr>
        </p:nvSpPr>
        <p:spPr/>
        <p:txBody>
          <a:bodyPr/>
          <a:lstStyle/>
          <a:p>
            <a:fld id="{4EEF8D38-9D44-4FF1-AA6A-238654B4523E}" type="slidenum">
              <a:rPr lang="en-GB" smtClean="0"/>
              <a:pPr/>
              <a:t>2</a:t>
            </a:fld>
            <a:endParaRPr lang="en-GB"/>
          </a:p>
        </p:txBody>
      </p:sp>
    </p:spTree>
    <p:extLst>
      <p:ext uri="{BB962C8B-B14F-4D97-AF65-F5344CB8AC3E}">
        <p14:creationId xmlns:p14="http://schemas.microsoft.com/office/powerpoint/2010/main" val="27768277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ts val="300"/>
              </a:spcAft>
              <a:buClrTx/>
              <a:buSzTx/>
              <a:buFontTx/>
              <a:buNone/>
              <a:tabLst/>
              <a:defRPr/>
            </a:pPr>
            <a:r>
              <a:rPr lang="en-GB" sz="1000" dirty="0"/>
              <a:t>A second assumption underlying the FGC model is that people need support from their social network to deal with difficult situations in life and to achieve sustainable results (Metze et al., 2015). Thus, the FGC process is rooted in the assumption that family can be a potential source of support for individuals experiencing a variety of issues (Ramon, 2021). One of the underlying assumptions of this approach is that the family unit is a system in which individuals depend on the whole family. Any positive change is significant because it reduces tension within the family system (Ramon, 2021).</a:t>
            </a:r>
          </a:p>
          <a:p>
            <a:endParaRPr lang="en-GB" dirty="0"/>
          </a:p>
          <a:p>
            <a:pPr marL="0" marR="0" lvl="0" indent="0" algn="l" defTabSz="914400" rtl="0" eaLnBrk="0" fontAlgn="base" latinLnBrk="0" hangingPunct="0">
              <a:lnSpc>
                <a:spcPct val="100000"/>
              </a:lnSpc>
              <a:spcBef>
                <a:spcPct val="30000"/>
              </a:spcBef>
              <a:spcAft>
                <a:spcPts val="300"/>
              </a:spcAft>
              <a:buClrTx/>
              <a:buSzTx/>
              <a:buFontTx/>
              <a:buNone/>
              <a:tabLst/>
              <a:defRPr/>
            </a:pPr>
            <a:r>
              <a:rPr lang="en-GB" sz="1000" dirty="0"/>
              <a:t>Cultural competence needs to be integral to an FGC, given that different cultures vary in relation to the power given to families (Ramon, 2021). This requires understanding of the history and culture of the family, preferences around language and role of members (Ramon, 2021).</a:t>
            </a:r>
          </a:p>
          <a:p>
            <a:endParaRPr lang="en-GB" dirty="0"/>
          </a:p>
        </p:txBody>
      </p:sp>
      <p:sp>
        <p:nvSpPr>
          <p:cNvPr id="4" name="Slide Number Placeholder 3"/>
          <p:cNvSpPr>
            <a:spLocks noGrp="1"/>
          </p:cNvSpPr>
          <p:nvPr>
            <p:ph type="sldNum" sz="quarter" idx="5"/>
          </p:nvPr>
        </p:nvSpPr>
        <p:spPr/>
        <p:txBody>
          <a:bodyPr/>
          <a:lstStyle/>
          <a:p>
            <a:fld id="{4EEF8D38-9D44-4FF1-AA6A-238654B4523E}" type="slidenum">
              <a:rPr lang="en-GB" smtClean="0"/>
              <a:pPr/>
              <a:t>4</a:t>
            </a:fld>
            <a:endParaRPr lang="en-GB"/>
          </a:p>
        </p:txBody>
      </p:sp>
      <p:sp>
        <p:nvSpPr>
          <p:cNvPr id="5" name="Footer Placeholder 4"/>
          <p:cNvSpPr>
            <a:spLocks noGrp="1"/>
          </p:cNvSpPr>
          <p:nvPr>
            <p:ph type="ftr" sz="quarter" idx="4"/>
          </p:nvPr>
        </p:nvSpPr>
        <p:spPr/>
        <p:txBody>
          <a:bodyPr/>
          <a:lstStyle/>
          <a:p>
            <a:r>
              <a:rPr lang="en-GB" sz="1200">
                <a:latin typeface="InfoTextPro-Medium" panose="020B0604030101020102" pitchFamily="34" charset="0"/>
                <a:cs typeface="InfoTextPro-Medium" panose="020B0604030101020102" pitchFamily="34" charset="0"/>
              </a:rPr>
              <a:t>www.researchinpractice.org.uk</a:t>
            </a:r>
          </a:p>
        </p:txBody>
      </p:sp>
    </p:spTree>
    <p:extLst>
      <p:ext uri="{BB962C8B-B14F-4D97-AF65-F5344CB8AC3E}">
        <p14:creationId xmlns:p14="http://schemas.microsoft.com/office/powerpoint/2010/main" val="3402719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000" dirty="0"/>
              <a:t>The FGC focuses on strengths and capabilities rather than problems, and seeks to include an individual’s social network, and has the potential to be empowering for both the central person and their network. </a:t>
            </a:r>
          </a:p>
          <a:p>
            <a:endParaRPr lang="en-GB" sz="1000" dirty="0"/>
          </a:p>
          <a:p>
            <a:r>
              <a:rPr lang="en-GB" sz="1000" dirty="0"/>
              <a:t>Where the FGC differs from typical professional support is in the person led plan, putting emphasis on the person and their network, rather than professional expertise. The FGC is not just family-centred but social network-driven (Metze et al., 2015). Professionals can be involved, but they follow the ideas of the central person and their network. </a:t>
            </a:r>
          </a:p>
          <a:p>
            <a:endParaRPr lang="en-GB" dirty="0"/>
          </a:p>
        </p:txBody>
      </p:sp>
      <p:sp>
        <p:nvSpPr>
          <p:cNvPr id="4" name="Slide Number Placeholder 3"/>
          <p:cNvSpPr>
            <a:spLocks noGrp="1"/>
          </p:cNvSpPr>
          <p:nvPr>
            <p:ph type="sldNum" sz="quarter" idx="5"/>
          </p:nvPr>
        </p:nvSpPr>
        <p:spPr/>
        <p:txBody>
          <a:bodyPr/>
          <a:lstStyle/>
          <a:p>
            <a:fld id="{4EEF8D38-9D44-4FF1-AA6A-238654B4523E}" type="slidenum">
              <a:rPr lang="en-GB" smtClean="0"/>
              <a:pPr/>
              <a:t>6</a:t>
            </a:fld>
            <a:endParaRPr lang="en-GB"/>
          </a:p>
        </p:txBody>
      </p:sp>
      <p:sp>
        <p:nvSpPr>
          <p:cNvPr id="5" name="Footer Placeholder 4"/>
          <p:cNvSpPr>
            <a:spLocks noGrp="1"/>
          </p:cNvSpPr>
          <p:nvPr>
            <p:ph type="ftr" sz="quarter" idx="4"/>
          </p:nvPr>
        </p:nvSpPr>
        <p:spPr/>
        <p:txBody>
          <a:bodyPr/>
          <a:lstStyle/>
          <a:p>
            <a:r>
              <a:rPr lang="en-GB" sz="1200">
                <a:latin typeface="InfoTextPro-Medium" panose="020B0604030101020102" pitchFamily="34" charset="0"/>
                <a:cs typeface="InfoTextPro-Medium" panose="020B0604030101020102" pitchFamily="34" charset="0"/>
              </a:rPr>
              <a:t>www.researchinpractice.org.uk</a:t>
            </a:r>
          </a:p>
        </p:txBody>
      </p:sp>
    </p:spTree>
    <p:extLst>
      <p:ext uri="{BB962C8B-B14F-4D97-AF65-F5344CB8AC3E}">
        <p14:creationId xmlns:p14="http://schemas.microsoft.com/office/powerpoint/2010/main" val="42937169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ts val="300"/>
              </a:spcAft>
              <a:buClrTx/>
              <a:buSzTx/>
              <a:buFontTx/>
              <a:buNone/>
              <a:tabLst/>
              <a:defRPr/>
            </a:pPr>
            <a:r>
              <a:rPr lang="en-GB" dirty="0"/>
              <a:t>The FGC process has proven to provide a safe context for decision-making with outcomes that encourage social integration, improve risk management, reduce stress and breakdown of relationships and give people autonomy over their own lives and decisions when it comes to their health and well-being. </a:t>
            </a:r>
          </a:p>
          <a:p>
            <a:endParaRPr lang="en-GB" dirty="0"/>
          </a:p>
        </p:txBody>
      </p:sp>
      <p:sp>
        <p:nvSpPr>
          <p:cNvPr id="4" name="Slide Number Placeholder 3"/>
          <p:cNvSpPr>
            <a:spLocks noGrp="1"/>
          </p:cNvSpPr>
          <p:nvPr>
            <p:ph type="sldNum" sz="quarter" idx="5"/>
          </p:nvPr>
        </p:nvSpPr>
        <p:spPr/>
        <p:txBody>
          <a:bodyPr/>
          <a:lstStyle/>
          <a:p>
            <a:fld id="{4EEF8D38-9D44-4FF1-AA6A-238654B4523E}" type="slidenum">
              <a:rPr lang="en-GB" smtClean="0"/>
              <a:pPr/>
              <a:t>8</a:t>
            </a:fld>
            <a:endParaRPr lang="en-GB"/>
          </a:p>
        </p:txBody>
      </p:sp>
      <p:sp>
        <p:nvSpPr>
          <p:cNvPr id="5" name="Footer Placeholder 4"/>
          <p:cNvSpPr>
            <a:spLocks noGrp="1"/>
          </p:cNvSpPr>
          <p:nvPr>
            <p:ph type="ftr" sz="quarter" idx="4"/>
          </p:nvPr>
        </p:nvSpPr>
        <p:spPr/>
        <p:txBody>
          <a:bodyPr/>
          <a:lstStyle/>
          <a:p>
            <a:r>
              <a:rPr lang="en-GB" sz="1200">
                <a:latin typeface="InfoTextPro-Medium" panose="020B0604030101020102" pitchFamily="34" charset="0"/>
                <a:cs typeface="InfoTextPro-Medium" panose="020B0604030101020102" pitchFamily="34" charset="0"/>
              </a:rPr>
              <a:t>www.researchinpractice.org.uk</a:t>
            </a:r>
          </a:p>
        </p:txBody>
      </p:sp>
    </p:spTree>
    <p:extLst>
      <p:ext uri="{BB962C8B-B14F-4D97-AF65-F5344CB8AC3E}">
        <p14:creationId xmlns:p14="http://schemas.microsoft.com/office/powerpoint/2010/main" val="29144224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But we must be aware that this can lead to the adoption of programs that are designed to meet Eurocentric standards of best practice. This is why awareness of both the cultural foundations of the model and the cultural context of the people you are working with as part of the FGC is important. </a:t>
            </a:r>
          </a:p>
          <a:p>
            <a:endParaRPr lang="en-GB" dirty="0"/>
          </a:p>
        </p:txBody>
      </p:sp>
      <p:sp>
        <p:nvSpPr>
          <p:cNvPr id="4" name="Slide Number Placeholder 3"/>
          <p:cNvSpPr>
            <a:spLocks noGrp="1"/>
          </p:cNvSpPr>
          <p:nvPr>
            <p:ph type="sldNum" sz="quarter" idx="5"/>
          </p:nvPr>
        </p:nvSpPr>
        <p:spPr/>
        <p:txBody>
          <a:bodyPr/>
          <a:lstStyle/>
          <a:p>
            <a:fld id="{4EEF8D38-9D44-4FF1-AA6A-238654B4523E}" type="slidenum">
              <a:rPr lang="en-GB" smtClean="0"/>
              <a:pPr/>
              <a:t>9</a:t>
            </a:fld>
            <a:endParaRPr lang="en-GB"/>
          </a:p>
        </p:txBody>
      </p:sp>
      <p:sp>
        <p:nvSpPr>
          <p:cNvPr id="5" name="Footer Placeholder 4"/>
          <p:cNvSpPr>
            <a:spLocks noGrp="1"/>
          </p:cNvSpPr>
          <p:nvPr>
            <p:ph type="ftr" sz="quarter" idx="4"/>
          </p:nvPr>
        </p:nvSpPr>
        <p:spPr/>
        <p:txBody>
          <a:bodyPr/>
          <a:lstStyle/>
          <a:p>
            <a:r>
              <a:rPr lang="en-GB" sz="1200">
                <a:latin typeface="InfoTextPro-Medium" panose="020B0604030101020102" pitchFamily="34" charset="0"/>
                <a:cs typeface="InfoTextPro-Medium" panose="020B0604030101020102" pitchFamily="34" charset="0"/>
              </a:rPr>
              <a:t>www.researchinpractice.org.uk</a:t>
            </a:r>
          </a:p>
        </p:txBody>
      </p:sp>
    </p:spTree>
    <p:extLst>
      <p:ext uri="{BB962C8B-B14F-4D97-AF65-F5344CB8AC3E}">
        <p14:creationId xmlns:p14="http://schemas.microsoft.com/office/powerpoint/2010/main" val="40799254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98588" y="660400"/>
            <a:ext cx="3860800" cy="2171700"/>
          </a:xfrm>
        </p:spPr>
      </p:sp>
      <p:sp>
        <p:nvSpPr>
          <p:cNvPr id="3" name="Notes Placeholder 2"/>
          <p:cNvSpPr>
            <a:spLocks noGrp="1"/>
          </p:cNvSpPr>
          <p:nvPr>
            <p:ph type="body" idx="1"/>
          </p:nvPr>
        </p:nvSpPr>
        <p:spPr/>
        <p:txBody>
          <a:bodyPr/>
          <a:lstStyle/>
          <a:p>
            <a:r>
              <a:rPr lang="en-GB" dirty="0"/>
              <a:t>Facilitators can encourage small groups to draw these domains, if in person, or to create using online spaces (e.g., online whiteboards) or have participants create lists.</a:t>
            </a:r>
          </a:p>
          <a:p>
            <a:endParaRPr lang="en-GB" dirty="0"/>
          </a:p>
          <a:p>
            <a:r>
              <a:rPr lang="en-GB" dirty="0"/>
              <a:t>The goal of the exercise is to encourage people to consider the factors at play in an FGC, not only the people who attend but the potential location (e.g., does the central person have a preferred venue, if not is a professional space appropriate?), time of day (e.g., is the central person working, or do they have childcare responsibilities etc?).</a:t>
            </a:r>
          </a:p>
          <a:p>
            <a:endParaRPr lang="en-GB" dirty="0"/>
          </a:p>
        </p:txBody>
      </p:sp>
      <p:sp>
        <p:nvSpPr>
          <p:cNvPr id="4" name="Slide Number Placeholder 3"/>
          <p:cNvSpPr>
            <a:spLocks noGrp="1"/>
          </p:cNvSpPr>
          <p:nvPr>
            <p:ph type="sldNum" sz="quarter" idx="10"/>
          </p:nvPr>
        </p:nvSpPr>
        <p:spPr/>
        <p:txBody>
          <a:bodyPr/>
          <a:lstStyle/>
          <a:p>
            <a:fld id="{4EEF8D38-9D44-4FF1-AA6A-238654B4523E}" type="slidenum">
              <a:rPr lang="en-GB" smtClean="0"/>
              <a:pPr/>
              <a:t>10</a:t>
            </a:fld>
            <a:endParaRPr lang="en-GB"/>
          </a:p>
        </p:txBody>
      </p:sp>
      <p:sp>
        <p:nvSpPr>
          <p:cNvPr id="5" name="Footer Placeholder 4"/>
          <p:cNvSpPr>
            <a:spLocks noGrp="1"/>
          </p:cNvSpPr>
          <p:nvPr>
            <p:ph type="ftr" sz="quarter" idx="4"/>
          </p:nvPr>
        </p:nvSpPr>
        <p:spPr>
          <a:xfrm>
            <a:off x="433136" y="9429750"/>
            <a:ext cx="2513263" cy="496888"/>
          </a:xfrm>
          <a:prstGeom prst="rect">
            <a:avLst/>
          </a:prstGeom>
        </p:spPr>
        <p:txBody>
          <a:bodyPr vert="horz" lIns="91440" tIns="45720" rIns="91440" bIns="45720" rtlCol="0" anchor="b"/>
          <a:lstStyle>
            <a:lvl1pPr algn="l">
              <a:defRPr sz="1200"/>
            </a:lvl1pPr>
          </a:lstStyle>
          <a:p>
            <a:r>
              <a:rPr lang="en-GB" sz="1200">
                <a:latin typeface="InfoTextPro-Medium" panose="020B0604030101020102" pitchFamily="34" charset="0"/>
                <a:cs typeface="InfoTextPro-Medium" panose="020B0604030101020102" pitchFamily="34" charset="0"/>
              </a:rPr>
              <a:t>www.researchinpractice.org.uk</a:t>
            </a:r>
          </a:p>
        </p:txBody>
      </p:sp>
    </p:spTree>
    <p:extLst>
      <p:ext uri="{BB962C8B-B14F-4D97-AF65-F5344CB8AC3E}">
        <p14:creationId xmlns:p14="http://schemas.microsoft.com/office/powerpoint/2010/main" val="21400456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98588" y="660400"/>
            <a:ext cx="3860800" cy="21717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EEF8D38-9D44-4FF1-AA6A-238654B4523E}" type="slidenum">
              <a:rPr lang="en-GB" smtClean="0"/>
              <a:pPr/>
              <a:t>11</a:t>
            </a:fld>
            <a:endParaRPr lang="en-GB"/>
          </a:p>
        </p:txBody>
      </p:sp>
      <p:sp>
        <p:nvSpPr>
          <p:cNvPr id="5" name="Footer Placeholder 4"/>
          <p:cNvSpPr>
            <a:spLocks noGrp="1"/>
          </p:cNvSpPr>
          <p:nvPr>
            <p:ph type="ftr" sz="quarter" idx="4"/>
          </p:nvPr>
        </p:nvSpPr>
        <p:spPr>
          <a:xfrm>
            <a:off x="433136" y="9429750"/>
            <a:ext cx="2513263" cy="496888"/>
          </a:xfrm>
          <a:prstGeom prst="rect">
            <a:avLst/>
          </a:prstGeom>
        </p:spPr>
        <p:txBody>
          <a:bodyPr vert="horz" lIns="91440" tIns="45720" rIns="91440" bIns="45720" rtlCol="0" anchor="b"/>
          <a:lstStyle>
            <a:lvl1pPr algn="l">
              <a:defRPr sz="1200"/>
            </a:lvl1pPr>
          </a:lstStyle>
          <a:p>
            <a:r>
              <a:rPr lang="en-GB" sz="1200">
                <a:latin typeface="InfoTextPro-Medium" panose="020B0604030101020102" pitchFamily="34" charset="0"/>
                <a:cs typeface="InfoTextPro-Medium" panose="020B0604030101020102" pitchFamily="34" charset="0"/>
              </a:rPr>
              <a:t>www.researchinpractice.org.uk</a:t>
            </a:r>
          </a:p>
        </p:txBody>
      </p:sp>
    </p:spTree>
    <p:extLst>
      <p:ext uri="{BB962C8B-B14F-4D97-AF65-F5344CB8AC3E}">
        <p14:creationId xmlns:p14="http://schemas.microsoft.com/office/powerpoint/2010/main" val="3986860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1C5C9FE9-8E8A-4237-A028-0547BDB48ABA}" type="slidenum">
              <a:rPr lang="en-GB" smtClean="0"/>
              <a:pPr/>
              <a:t>‹#›</a:t>
            </a:fld>
            <a:endParaRPr lang="en-GB"/>
          </a:p>
        </p:txBody>
      </p:sp>
      <p:sp>
        <p:nvSpPr>
          <p:cNvPr id="5" name="Text Placeholder 4"/>
          <p:cNvSpPr>
            <a:spLocks noGrp="1"/>
          </p:cNvSpPr>
          <p:nvPr>
            <p:ph type="body" sz="quarter" idx="11"/>
          </p:nvPr>
        </p:nvSpPr>
        <p:spPr>
          <a:xfrm>
            <a:off x="325849" y="2675731"/>
            <a:ext cx="5734049" cy="1506537"/>
          </a:xfrm>
        </p:spPr>
        <p:txBody>
          <a:bodyPr/>
          <a:lstStyle>
            <a:lvl1pPr marL="0" indent="0">
              <a:buFontTx/>
              <a:buNone/>
              <a:defRPr/>
            </a:lvl1pPr>
          </a:lstStyle>
          <a:p>
            <a:pPr lvl="0"/>
            <a:r>
              <a:rPr lang="en-US"/>
              <a:t>Click to edit Master text styles</a:t>
            </a:r>
          </a:p>
        </p:txBody>
      </p:sp>
      <p:sp>
        <p:nvSpPr>
          <p:cNvPr id="7" name="Title 6">
            <a:extLst>
              <a:ext uri="{FF2B5EF4-FFF2-40B4-BE49-F238E27FC236}">
                <a16:creationId xmlns:a16="http://schemas.microsoft.com/office/drawing/2014/main" id="{3926D775-9CC8-D148-BDFA-FBEEDEBC2212}"/>
              </a:ext>
            </a:extLst>
          </p:cNvPr>
          <p:cNvSpPr>
            <a:spLocks noGrp="1"/>
          </p:cNvSpPr>
          <p:nvPr>
            <p:ph type="title"/>
          </p:nvPr>
        </p:nvSpPr>
        <p:spPr>
          <a:xfrm>
            <a:off x="325850" y="1459933"/>
            <a:ext cx="11328438" cy="690589"/>
          </a:xfrm>
        </p:spPr>
        <p:txBody>
          <a:bodyPr/>
          <a:lstStyle/>
          <a:p>
            <a:r>
              <a:rPr lang="en-US"/>
              <a:t>Click to edit Master title style</a:t>
            </a:r>
            <a:endParaRPr lang="en-GB"/>
          </a:p>
        </p:txBody>
      </p:sp>
    </p:spTree>
    <p:extLst>
      <p:ext uri="{BB962C8B-B14F-4D97-AF65-F5344CB8AC3E}">
        <p14:creationId xmlns:p14="http://schemas.microsoft.com/office/powerpoint/2010/main" val="178859564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a:xfrm>
            <a:off x="8637670" y="6422330"/>
            <a:ext cx="2844800" cy="365125"/>
          </a:xfrm>
        </p:spPr>
        <p:txBody>
          <a:bodyPr/>
          <a:lstStyle/>
          <a:p>
            <a:fld id="{B230FB2D-6228-4E21-8EA4-AF43349A18F4}" type="slidenum">
              <a:rPr lang="en-GB" smtClean="0"/>
              <a:pPr/>
              <a:t>‹#›</a:t>
            </a:fld>
            <a:endParaRPr lang="en-GB"/>
          </a:p>
        </p:txBody>
      </p:sp>
      <p:sp>
        <p:nvSpPr>
          <p:cNvPr id="6" name="Rectangle 6"/>
          <p:cNvSpPr>
            <a:spLocks noGrp="1" noChangeArrowheads="1"/>
          </p:cNvSpPr>
          <p:nvPr>
            <p:ph type="title"/>
          </p:nvPr>
        </p:nvSpPr>
        <p:spPr bwMode="auto">
          <a:xfrm>
            <a:off x="264983" y="1503672"/>
            <a:ext cx="11337545" cy="8590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a:solidFill>
                  <a:srgbClr val="38647C"/>
                </a:solidFill>
              </a:defRPr>
            </a:lvl1pPr>
          </a:lstStyle>
          <a:p>
            <a:pPr lvl="0"/>
            <a:r>
              <a:rPr lang="en-US"/>
              <a:t>Workshop title slide only </a:t>
            </a:r>
            <a:endParaRPr lang="en-GB"/>
          </a:p>
        </p:txBody>
      </p:sp>
      <p:sp>
        <p:nvSpPr>
          <p:cNvPr id="7" name="Rectangle 7"/>
          <p:cNvSpPr>
            <a:spLocks noGrp="1" noChangeArrowheads="1"/>
          </p:cNvSpPr>
          <p:nvPr>
            <p:ph idx="1"/>
          </p:nvPr>
        </p:nvSpPr>
        <p:spPr bwMode="auto">
          <a:xfrm>
            <a:off x="264983" y="2362768"/>
            <a:ext cx="11337545" cy="381802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buClr>
                <a:srgbClr val="38647C"/>
              </a:buClr>
              <a:buFont typeface="Verdana" panose="020B0604030504040204" pitchFamily="34" charset="0"/>
              <a:buChar char="›"/>
              <a:defRPr/>
            </a:lvl1pPr>
            <a:lvl2pPr marL="628650" indent="-268288">
              <a:buClr>
                <a:srgbClr val="38647C"/>
              </a:buClr>
              <a:buFont typeface="Verdana" panose="020B0604030504040204" pitchFamily="34" charset="0"/>
              <a:buChar char="−"/>
              <a:defRPr/>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421830117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17280" y="1489783"/>
            <a:ext cx="11328380" cy="689023"/>
          </a:xfrm>
          <a:prstGeom prst="rect">
            <a:avLst/>
          </a:prstGeom>
        </p:spPr>
        <p:txBody>
          <a:bodyPr/>
          <a:lstStyle>
            <a:lvl1pPr>
              <a:defRPr>
                <a:solidFill>
                  <a:srgbClr val="38647C"/>
                </a:solidFill>
              </a:defRPr>
            </a:lvl1pPr>
          </a:lstStyle>
          <a:p>
            <a:r>
              <a:rPr lang="en-US"/>
              <a:t>Click to edit Master title style</a:t>
            </a:r>
            <a:endParaRPr lang="en-GB"/>
          </a:p>
        </p:txBody>
      </p:sp>
      <p:sp>
        <p:nvSpPr>
          <p:cNvPr id="3" name="Content Placeholder 2"/>
          <p:cNvSpPr>
            <a:spLocks noGrp="1"/>
          </p:cNvSpPr>
          <p:nvPr>
            <p:ph idx="1"/>
          </p:nvPr>
        </p:nvSpPr>
        <p:spPr>
          <a:xfrm>
            <a:off x="317280" y="2178806"/>
            <a:ext cx="11328380" cy="4111614"/>
          </a:xfrm>
          <a:prstGeom prst="rect">
            <a:avLst/>
          </a:prstGeom>
        </p:spPr>
        <p:txBody>
          <a:bodyPr/>
          <a:lstStyle>
            <a:lvl1pPr>
              <a:spcAft>
                <a:spcPts val="600"/>
              </a:spcAft>
              <a:defRPr baseline="0">
                <a:solidFill>
                  <a:schemeClr val="tx1"/>
                </a:solidFill>
              </a:defRPr>
            </a:lvl1pPr>
            <a:lvl2pPr marL="703262" indent="-342900">
              <a:buClr>
                <a:srgbClr val="38647C"/>
              </a:buClr>
              <a:buFont typeface="Verdana" panose="020B0604030504040204" pitchFamily="34" charset="0"/>
              <a:buChar char="−"/>
              <a:defRPr lang="en-US" sz="2000" dirty="0" smtClean="0">
                <a:solidFill>
                  <a:schemeClr val="tx1"/>
                </a:solidFill>
                <a:latin typeface="+mn-lt"/>
              </a:defRPr>
            </a:lvl2pPr>
            <a:lvl3pPr>
              <a:defRPr baseline="0">
                <a:solidFill>
                  <a:schemeClr val="tx1"/>
                </a:solidFill>
              </a:defRPr>
            </a:lvl3pPr>
            <a:lvl4pPr>
              <a:defRPr baseline="0">
                <a:solidFill>
                  <a:schemeClr val="tx1"/>
                </a:solidFill>
              </a:defRPr>
            </a:lvl4pPr>
            <a:lvl5pPr>
              <a:defRPr baseline="0">
                <a:solidFill>
                  <a:schemeClr val="tx1"/>
                </a:solidFill>
              </a:defRPr>
            </a:lvl5pPr>
          </a:lstStyle>
          <a:p>
            <a:pPr lvl="0"/>
            <a:r>
              <a:rPr lang="en-US"/>
              <a:t>Click to edit Master text styles</a:t>
            </a:r>
          </a:p>
          <a:p>
            <a:pPr lvl="1"/>
            <a:r>
              <a:rPr lang="en-US"/>
              <a:t>Second level</a:t>
            </a:r>
          </a:p>
        </p:txBody>
      </p:sp>
      <p:sp>
        <p:nvSpPr>
          <p:cNvPr id="5" name="Slide Number Placeholder 4"/>
          <p:cNvSpPr>
            <a:spLocks noGrp="1"/>
          </p:cNvSpPr>
          <p:nvPr>
            <p:ph type="sldNum" sz="quarter" idx="10"/>
          </p:nvPr>
        </p:nvSpPr>
        <p:spPr/>
        <p:txBody>
          <a:bodyPr/>
          <a:lstStyle/>
          <a:p>
            <a:fld id="{B230FB2D-6228-4E21-8EA4-AF43349A18F4}" type="slidenum">
              <a:rPr lang="en-GB" smtClean="0"/>
              <a:pPr/>
              <a:t>‹#›</a:t>
            </a:fld>
            <a:endParaRPr lang="en-GB"/>
          </a:p>
        </p:txBody>
      </p:sp>
    </p:spTree>
    <p:extLst>
      <p:ext uri="{BB962C8B-B14F-4D97-AF65-F5344CB8AC3E}">
        <p14:creationId xmlns:p14="http://schemas.microsoft.com/office/powerpoint/2010/main" val="333689913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13912" y="1635899"/>
            <a:ext cx="11340375" cy="690625"/>
          </a:xfrm>
          <a:prstGeom prst="rect">
            <a:avLst/>
          </a:prstGeom>
        </p:spPr>
        <p:txBody>
          <a:bodyPr/>
          <a:lstStyle>
            <a:lvl1pPr>
              <a:defRPr>
                <a:solidFill>
                  <a:srgbClr val="38647C"/>
                </a:solidFill>
              </a:defRPr>
            </a:lvl1pPr>
          </a:lstStyle>
          <a:p>
            <a:r>
              <a:rPr lang="en-US"/>
              <a:t>Click to edit Master title style</a:t>
            </a:r>
            <a:endParaRPr lang="en-GB"/>
          </a:p>
        </p:txBody>
      </p:sp>
      <p:sp>
        <p:nvSpPr>
          <p:cNvPr id="3" name="Content Placeholder 2"/>
          <p:cNvSpPr>
            <a:spLocks noGrp="1"/>
          </p:cNvSpPr>
          <p:nvPr>
            <p:ph sz="half" idx="1"/>
          </p:nvPr>
        </p:nvSpPr>
        <p:spPr>
          <a:xfrm>
            <a:off x="313912" y="2326524"/>
            <a:ext cx="7659520" cy="4249463"/>
          </a:xfrm>
          <a:prstGeom prst="rect">
            <a:avLst/>
          </a:prstGeom>
        </p:spPr>
        <p:txBody>
          <a:bodyPr/>
          <a:lstStyle>
            <a:lvl1pPr>
              <a:defRPr sz="2400" baseline="0">
                <a:solidFill>
                  <a:schemeClr val="tx1"/>
                </a:solidFill>
              </a:defRPr>
            </a:lvl1pPr>
            <a:lvl2pPr marL="536575" indent="-176213">
              <a:defRPr lang="en-US" sz="2000" dirty="0" smtClean="0">
                <a:solidFill>
                  <a:schemeClr val="tx1"/>
                </a:solidFill>
                <a:latin typeface="+mn-lt"/>
              </a:defRPr>
            </a:lvl2pPr>
            <a:lvl3pPr>
              <a:defRPr sz="2000" baseline="0">
                <a:solidFill>
                  <a:schemeClr val="tx1"/>
                </a:solidFill>
              </a:defRPr>
            </a:lvl3pPr>
            <a:lvl4pPr>
              <a:defRPr sz="1800" baseline="0">
                <a:solidFill>
                  <a:schemeClr val="tx1"/>
                </a:solidFill>
              </a:defRPr>
            </a:lvl4pPr>
            <a:lvl5pPr>
              <a:defRPr sz="1800" baseline="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p:txBody>
      </p:sp>
      <p:sp>
        <p:nvSpPr>
          <p:cNvPr id="4" name="Content Placeholder 3"/>
          <p:cNvSpPr>
            <a:spLocks noGrp="1"/>
          </p:cNvSpPr>
          <p:nvPr>
            <p:ph sz="half" idx="2"/>
          </p:nvPr>
        </p:nvSpPr>
        <p:spPr>
          <a:xfrm>
            <a:off x="9003324" y="2348592"/>
            <a:ext cx="2650963" cy="4237558"/>
          </a:xfrm>
          <a:prstGeom prst="rect">
            <a:avLst/>
          </a:prstGeom>
        </p:spPr>
        <p:txBody>
          <a:bodyPr/>
          <a:lstStyle>
            <a:lvl1pPr>
              <a:defRPr sz="2400" baseline="0">
                <a:solidFill>
                  <a:schemeClr val="tx1"/>
                </a:solidFill>
              </a:defRPr>
            </a:lvl1pPr>
            <a:lvl2pPr marL="703262" indent="-342900">
              <a:defRPr lang="en-US" sz="2000" dirty="0" smtClean="0">
                <a:solidFill>
                  <a:schemeClr val="tx1"/>
                </a:solidFill>
                <a:latin typeface="+mn-lt"/>
              </a:defRPr>
            </a:lvl2pPr>
            <a:lvl3pPr>
              <a:defRPr sz="2000" baseline="0">
                <a:solidFill>
                  <a:schemeClr val="tx1"/>
                </a:solidFill>
              </a:defRPr>
            </a:lvl3pPr>
            <a:lvl4pPr>
              <a:defRPr sz="1800" baseline="0">
                <a:solidFill>
                  <a:schemeClr val="tx1"/>
                </a:solidFill>
              </a:defRPr>
            </a:lvl4pPr>
            <a:lvl5pPr>
              <a:defRPr sz="1800" baseline="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p:txBody>
      </p:sp>
      <p:sp>
        <p:nvSpPr>
          <p:cNvPr id="7" name="Slide Number Placeholder 1"/>
          <p:cNvSpPr>
            <a:spLocks noGrp="1"/>
          </p:cNvSpPr>
          <p:nvPr>
            <p:ph type="sldNum" sz="quarter" idx="4"/>
          </p:nvPr>
        </p:nvSpPr>
        <p:spPr>
          <a:xfrm>
            <a:off x="8658432" y="6492875"/>
            <a:ext cx="2844800" cy="365125"/>
          </a:xfrm>
          <a:prstGeom prst="rect">
            <a:avLst/>
          </a:prstGeom>
        </p:spPr>
        <p:txBody>
          <a:bodyPr vert="horz" lIns="91440" tIns="45720" rIns="91440" bIns="45720" rtlCol="0" anchor="ctr"/>
          <a:lstStyle>
            <a:lvl1pPr algn="r">
              <a:defRPr sz="1800">
                <a:solidFill>
                  <a:schemeClr val="tx1">
                    <a:tint val="75000"/>
                  </a:schemeClr>
                </a:solidFill>
              </a:defRPr>
            </a:lvl1pPr>
          </a:lstStyle>
          <a:p>
            <a:fld id="{1C5C9FE9-8E8A-4237-A028-0547BDB48ABA}" type="slidenum">
              <a:rPr lang="en-GB" smtClean="0"/>
              <a:pPr/>
              <a:t>‹#›</a:t>
            </a:fld>
            <a:endParaRPr lang="en-GB"/>
          </a:p>
        </p:txBody>
      </p:sp>
    </p:spTree>
    <p:extLst>
      <p:ext uri="{BB962C8B-B14F-4D97-AF65-F5344CB8AC3E}">
        <p14:creationId xmlns:p14="http://schemas.microsoft.com/office/powerpoint/2010/main" val="421407313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76577" y="1609469"/>
            <a:ext cx="11360457" cy="745542"/>
          </a:xfrm>
          <a:prstGeom prst="rect">
            <a:avLst/>
          </a:prstGeom>
        </p:spPr>
        <p:txBody>
          <a:bodyPr/>
          <a:lstStyle>
            <a:lvl1pPr>
              <a:defRPr>
                <a:solidFill>
                  <a:srgbClr val="38647C"/>
                </a:solidFill>
              </a:defRPr>
            </a:lvl1pPr>
          </a:lstStyle>
          <a:p>
            <a:r>
              <a:rPr lang="en-US"/>
              <a:t>Click to edit Master title style</a:t>
            </a:r>
            <a:endParaRPr lang="en-GB"/>
          </a:p>
        </p:txBody>
      </p:sp>
      <p:sp>
        <p:nvSpPr>
          <p:cNvPr id="3" name="Content Placeholder 2"/>
          <p:cNvSpPr>
            <a:spLocks noGrp="1"/>
          </p:cNvSpPr>
          <p:nvPr>
            <p:ph sz="half" idx="1"/>
          </p:nvPr>
        </p:nvSpPr>
        <p:spPr>
          <a:xfrm>
            <a:off x="276577" y="2571995"/>
            <a:ext cx="5399571" cy="4249463"/>
          </a:xfrm>
          <a:prstGeom prst="rect">
            <a:avLst/>
          </a:prstGeom>
        </p:spPr>
        <p:txBody>
          <a:bodyPr/>
          <a:lstStyle>
            <a:lvl1pPr>
              <a:defRPr sz="2400" baseline="0">
                <a:solidFill>
                  <a:schemeClr val="tx1"/>
                </a:solidFill>
              </a:defRPr>
            </a:lvl1pPr>
            <a:lvl2pPr marL="536575" indent="-176213">
              <a:defRPr lang="en-US" sz="2000" dirty="0" smtClean="0">
                <a:solidFill>
                  <a:schemeClr val="tx1"/>
                </a:solidFill>
                <a:latin typeface="+mn-lt"/>
              </a:defRPr>
            </a:lvl2pPr>
            <a:lvl3pPr>
              <a:defRPr sz="2000" baseline="0">
                <a:solidFill>
                  <a:schemeClr val="tx1"/>
                </a:solidFill>
              </a:defRPr>
            </a:lvl3pPr>
            <a:lvl4pPr>
              <a:defRPr sz="1800" baseline="0">
                <a:solidFill>
                  <a:schemeClr val="tx1"/>
                </a:solidFill>
              </a:defRPr>
            </a:lvl4pPr>
            <a:lvl5pPr>
              <a:defRPr sz="1800" baseline="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p:txBody>
      </p:sp>
      <p:sp>
        <p:nvSpPr>
          <p:cNvPr id="4" name="Content Placeholder 3"/>
          <p:cNvSpPr>
            <a:spLocks noGrp="1"/>
          </p:cNvSpPr>
          <p:nvPr>
            <p:ph sz="half" idx="2"/>
          </p:nvPr>
        </p:nvSpPr>
        <p:spPr>
          <a:xfrm>
            <a:off x="6423381" y="2575016"/>
            <a:ext cx="5213654" cy="4219973"/>
          </a:xfrm>
          <a:prstGeom prst="rect">
            <a:avLst/>
          </a:prstGeom>
        </p:spPr>
        <p:txBody>
          <a:bodyPr/>
          <a:lstStyle>
            <a:lvl1pPr>
              <a:defRPr sz="2400" baseline="0">
                <a:solidFill>
                  <a:schemeClr val="tx1"/>
                </a:solidFill>
              </a:defRPr>
            </a:lvl1pPr>
            <a:lvl2pPr marL="703262" indent="-342900">
              <a:defRPr lang="en-US" sz="2000" dirty="0" smtClean="0">
                <a:solidFill>
                  <a:schemeClr val="tx1"/>
                </a:solidFill>
                <a:latin typeface="+mn-lt"/>
              </a:defRPr>
            </a:lvl2pPr>
            <a:lvl3pPr>
              <a:defRPr sz="2000" baseline="0">
                <a:solidFill>
                  <a:schemeClr val="tx1"/>
                </a:solidFill>
              </a:defRPr>
            </a:lvl3pPr>
            <a:lvl4pPr>
              <a:defRPr sz="1800" baseline="0">
                <a:solidFill>
                  <a:schemeClr val="tx1"/>
                </a:solidFill>
              </a:defRPr>
            </a:lvl4pPr>
            <a:lvl5pPr>
              <a:defRPr sz="1800" baseline="0">
                <a:solidFill>
                  <a:schemeClr val="tx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p:txBody>
      </p:sp>
      <p:sp>
        <p:nvSpPr>
          <p:cNvPr id="7" name="Slide Number Placeholder 1"/>
          <p:cNvSpPr>
            <a:spLocks noGrp="1"/>
          </p:cNvSpPr>
          <p:nvPr>
            <p:ph type="sldNum" sz="quarter" idx="4"/>
          </p:nvPr>
        </p:nvSpPr>
        <p:spPr>
          <a:xfrm>
            <a:off x="8623927" y="6429864"/>
            <a:ext cx="2844800" cy="365125"/>
          </a:xfrm>
          <a:prstGeom prst="rect">
            <a:avLst/>
          </a:prstGeom>
        </p:spPr>
        <p:txBody>
          <a:bodyPr vert="horz" lIns="91440" tIns="45720" rIns="91440" bIns="45720" rtlCol="0" anchor="ctr"/>
          <a:lstStyle>
            <a:lvl1pPr algn="r">
              <a:defRPr sz="1800">
                <a:solidFill>
                  <a:schemeClr val="tx1">
                    <a:tint val="75000"/>
                  </a:schemeClr>
                </a:solidFill>
              </a:defRPr>
            </a:lvl1pPr>
          </a:lstStyle>
          <a:p>
            <a:fld id="{1C5C9FE9-8E8A-4237-A028-0547BDB48ABA}" type="slidenum">
              <a:rPr lang="en-GB" smtClean="0"/>
              <a:pPr/>
              <a:t>‹#›</a:t>
            </a:fld>
            <a:endParaRPr lang="en-GB"/>
          </a:p>
        </p:txBody>
      </p:sp>
    </p:spTree>
    <p:extLst>
      <p:ext uri="{BB962C8B-B14F-4D97-AF65-F5344CB8AC3E}">
        <p14:creationId xmlns:p14="http://schemas.microsoft.com/office/powerpoint/2010/main" val="201466705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22481" y="1860943"/>
            <a:ext cx="11305928" cy="1066800"/>
          </a:xfrm>
          <a:prstGeom prst="rect">
            <a:avLst/>
          </a:prstGeom>
        </p:spPr>
        <p:txBody>
          <a:bodyPr/>
          <a:lstStyle>
            <a:lvl1pPr>
              <a:defRPr>
                <a:solidFill>
                  <a:srgbClr val="38647C"/>
                </a:solidFill>
              </a:defRPr>
            </a:lvl1pPr>
          </a:lstStyle>
          <a:p>
            <a:r>
              <a:rPr lang="en-US"/>
              <a:t>Click to edit Master title style</a:t>
            </a:r>
            <a:endParaRPr lang="en-GB"/>
          </a:p>
        </p:txBody>
      </p:sp>
      <p:sp>
        <p:nvSpPr>
          <p:cNvPr id="5" name="Slide Number Placeholder 1"/>
          <p:cNvSpPr>
            <a:spLocks noGrp="1"/>
          </p:cNvSpPr>
          <p:nvPr>
            <p:ph type="sldNum" sz="quarter" idx="4"/>
          </p:nvPr>
        </p:nvSpPr>
        <p:spPr>
          <a:xfrm>
            <a:off x="8691989" y="6365454"/>
            <a:ext cx="2844800" cy="365125"/>
          </a:xfrm>
          <a:prstGeom prst="rect">
            <a:avLst/>
          </a:prstGeom>
        </p:spPr>
        <p:txBody>
          <a:bodyPr vert="horz" lIns="91440" tIns="45720" rIns="91440" bIns="45720" rtlCol="0" anchor="ctr"/>
          <a:lstStyle>
            <a:lvl1pPr algn="r">
              <a:defRPr sz="1800">
                <a:solidFill>
                  <a:schemeClr val="tx1">
                    <a:tint val="75000"/>
                  </a:schemeClr>
                </a:solidFill>
              </a:defRPr>
            </a:lvl1pPr>
          </a:lstStyle>
          <a:p>
            <a:fld id="{1C5C9FE9-8E8A-4237-A028-0547BDB48ABA}" type="slidenum">
              <a:rPr lang="en-GB" smtClean="0"/>
              <a:pPr/>
              <a:t>‹#›</a:t>
            </a:fld>
            <a:endParaRPr lang="en-GB"/>
          </a:p>
        </p:txBody>
      </p:sp>
    </p:spTree>
    <p:extLst>
      <p:ext uri="{BB962C8B-B14F-4D97-AF65-F5344CB8AC3E}">
        <p14:creationId xmlns:p14="http://schemas.microsoft.com/office/powerpoint/2010/main" val="3867660618"/>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media/image1.jpeg"/><Relationship Id="rId5" Type="http://schemas.openxmlformats.org/officeDocument/2006/relationships/theme" Target="../theme/theme2.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1">
          <a:gsLst>
            <a:gs pos="0">
              <a:schemeClr val="bg1"/>
            </a:gs>
            <a:gs pos="100000">
              <a:schemeClr val="bg1"/>
            </a:gs>
          </a:gsLst>
          <a:lin ang="5400000"/>
        </a:gradFill>
        <a:effectLst/>
      </p:bgPr>
    </p:bg>
    <p:spTree>
      <p:nvGrpSpPr>
        <p:cNvPr id="1" name=""/>
        <p:cNvGrpSpPr/>
        <p:nvPr/>
      </p:nvGrpSpPr>
      <p:grpSpPr>
        <a:xfrm>
          <a:off x="0" y="0"/>
          <a:ext cx="0" cy="0"/>
          <a:chOff x="0" y="0"/>
          <a:chExt cx="0" cy="0"/>
        </a:xfrm>
      </p:grpSpPr>
      <p:pic>
        <p:nvPicPr>
          <p:cNvPr id="7" name="Picture 6" descr="A logo with text on it&#10;&#10;AI-generated content may be incorrect.">
            <a:extLst>
              <a:ext uri="{FF2B5EF4-FFF2-40B4-BE49-F238E27FC236}">
                <a16:creationId xmlns:a16="http://schemas.microsoft.com/office/drawing/2014/main" id="{64EBD030-199A-A519-9FC0-5BB382EE020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0" y="12778"/>
            <a:ext cx="12192000" cy="1626108"/>
          </a:xfrm>
          <a:prstGeom prst="rect">
            <a:avLst/>
          </a:prstGeom>
        </p:spPr>
      </p:pic>
      <p:sp>
        <p:nvSpPr>
          <p:cNvPr id="1027" name="Rectangle 6"/>
          <p:cNvSpPr>
            <a:spLocks noGrp="1" noChangeArrowheads="1"/>
          </p:cNvSpPr>
          <p:nvPr>
            <p:ph type="title"/>
          </p:nvPr>
        </p:nvSpPr>
        <p:spPr bwMode="auto">
          <a:xfrm>
            <a:off x="325849" y="1459933"/>
            <a:ext cx="11316185" cy="69058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Workshop title slide only </a:t>
            </a:r>
            <a:endParaRPr lang="en-GB" dirty="0"/>
          </a:p>
        </p:txBody>
      </p:sp>
      <p:sp>
        <p:nvSpPr>
          <p:cNvPr id="1028" name="Rectangle 7"/>
          <p:cNvSpPr>
            <a:spLocks noGrp="1" noChangeArrowheads="1"/>
          </p:cNvSpPr>
          <p:nvPr>
            <p:ph type="body" idx="1"/>
          </p:nvPr>
        </p:nvSpPr>
        <p:spPr bwMode="auto">
          <a:xfrm>
            <a:off x="325849" y="2339432"/>
            <a:ext cx="11316185" cy="381802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p:txBody>
      </p:sp>
      <p:sp>
        <p:nvSpPr>
          <p:cNvPr id="2" name="Slide Number Placeholder 1"/>
          <p:cNvSpPr>
            <a:spLocks noGrp="1"/>
          </p:cNvSpPr>
          <p:nvPr>
            <p:ph type="sldNum" sz="quarter" idx="4"/>
          </p:nvPr>
        </p:nvSpPr>
        <p:spPr>
          <a:xfrm>
            <a:off x="8639360" y="6422329"/>
            <a:ext cx="2844800" cy="365125"/>
          </a:xfrm>
          <a:prstGeom prst="rect">
            <a:avLst/>
          </a:prstGeom>
        </p:spPr>
        <p:txBody>
          <a:bodyPr vert="horz" lIns="91440" tIns="45720" rIns="91440" bIns="45720" rtlCol="0" anchor="ctr"/>
          <a:lstStyle>
            <a:lvl1pPr algn="r">
              <a:defRPr sz="1800">
                <a:solidFill>
                  <a:schemeClr val="tx1">
                    <a:tint val="75000"/>
                  </a:schemeClr>
                </a:solidFill>
                <a:latin typeface="Lota Grotesque Alt 1" panose="00000500000000000000" pitchFamily="50" charset="0"/>
                <a:ea typeface="Verdana" panose="020B0604030504040204" pitchFamily="34" charset="0"/>
                <a:cs typeface="Lota Grotesque Alt 1" panose="00000500000000000000" pitchFamily="50" charset="0"/>
              </a:defRPr>
            </a:lvl1pPr>
          </a:lstStyle>
          <a:p>
            <a:fld id="{1C5C9FE9-8E8A-4237-A028-0547BDB48ABA}" type="slidenum">
              <a:rPr lang="en-GB" smtClean="0"/>
              <a:pPr/>
              <a:t>‹#›</a:t>
            </a:fld>
            <a:endParaRPr lang="en-GB"/>
          </a:p>
        </p:txBody>
      </p:sp>
    </p:spTree>
    <p:extLst>
      <p:ext uri="{BB962C8B-B14F-4D97-AF65-F5344CB8AC3E}">
        <p14:creationId xmlns:p14="http://schemas.microsoft.com/office/powerpoint/2010/main" val="179636755"/>
      </p:ext>
    </p:extLst>
  </p:cSld>
  <p:clrMap bg1="lt1" tx1="dk1" bg2="lt2" tx2="dk2" accent1="accent1" accent2="accent2" accent3="accent3" accent4="accent4" accent5="accent5" accent6="accent6" hlink="hlink" folHlink="folHlink"/>
  <p:sldLayoutIdLst>
    <p:sldLayoutId id="2147484184" r:id="rId1"/>
    <p:sldLayoutId id="2147484165" r:id="rId2"/>
  </p:sldLayoutIdLst>
  <p:transition/>
  <p:hf hdr="0" dt="0"/>
  <p:txStyles>
    <p:titleStyle>
      <a:lvl1pPr algn="l" rtl="0" eaLnBrk="1" fontAlgn="base" hangingPunct="1">
        <a:lnSpc>
          <a:spcPct val="90000"/>
        </a:lnSpc>
        <a:spcBef>
          <a:spcPct val="0"/>
        </a:spcBef>
        <a:spcAft>
          <a:spcPct val="0"/>
        </a:spcAft>
        <a:defRPr lang="en-GB" sz="3200" b="1" baseline="0" dirty="0">
          <a:solidFill>
            <a:srgbClr val="38647C"/>
          </a:solidFill>
          <a:latin typeface="Lota Grotesque Alt 1 Bold" panose="00000800000000000000" pitchFamily="50" charset="0"/>
          <a:ea typeface="+mj-ea"/>
          <a:cs typeface="Calibri" panose="020F0502020204030204" pitchFamily="34" charset="0"/>
        </a:defRPr>
      </a:lvl1pPr>
      <a:lvl2pPr algn="l" rtl="0" eaLnBrk="1" fontAlgn="base" hangingPunct="1">
        <a:lnSpc>
          <a:spcPct val="90000"/>
        </a:lnSpc>
        <a:spcBef>
          <a:spcPct val="0"/>
        </a:spcBef>
        <a:spcAft>
          <a:spcPct val="0"/>
        </a:spcAft>
        <a:defRPr sz="3600" b="1">
          <a:solidFill>
            <a:srgbClr val="F19705"/>
          </a:solidFill>
          <a:latin typeface="Verdana" pitchFamily="34" charset="0"/>
        </a:defRPr>
      </a:lvl2pPr>
      <a:lvl3pPr algn="l" rtl="0" eaLnBrk="1" fontAlgn="base" hangingPunct="1">
        <a:lnSpc>
          <a:spcPct val="90000"/>
        </a:lnSpc>
        <a:spcBef>
          <a:spcPct val="0"/>
        </a:spcBef>
        <a:spcAft>
          <a:spcPct val="0"/>
        </a:spcAft>
        <a:defRPr sz="3600" b="1">
          <a:solidFill>
            <a:srgbClr val="F19705"/>
          </a:solidFill>
          <a:latin typeface="Verdana" pitchFamily="34" charset="0"/>
        </a:defRPr>
      </a:lvl3pPr>
      <a:lvl4pPr algn="l" rtl="0" eaLnBrk="1" fontAlgn="base" hangingPunct="1">
        <a:lnSpc>
          <a:spcPct val="90000"/>
        </a:lnSpc>
        <a:spcBef>
          <a:spcPct val="0"/>
        </a:spcBef>
        <a:spcAft>
          <a:spcPct val="0"/>
        </a:spcAft>
        <a:defRPr sz="3600" b="1">
          <a:solidFill>
            <a:srgbClr val="F19705"/>
          </a:solidFill>
          <a:latin typeface="Verdana" pitchFamily="34" charset="0"/>
        </a:defRPr>
      </a:lvl4pPr>
      <a:lvl5pPr algn="l" rtl="0" eaLnBrk="1" fontAlgn="base" hangingPunct="1">
        <a:lnSpc>
          <a:spcPct val="90000"/>
        </a:lnSpc>
        <a:spcBef>
          <a:spcPct val="0"/>
        </a:spcBef>
        <a:spcAft>
          <a:spcPct val="0"/>
        </a:spcAft>
        <a:defRPr sz="3600" b="1">
          <a:solidFill>
            <a:srgbClr val="F19705"/>
          </a:solidFill>
          <a:latin typeface="Verdana" pitchFamily="34" charset="0"/>
        </a:defRPr>
      </a:lvl5pPr>
      <a:lvl6pPr marL="457200" algn="l" rtl="0" eaLnBrk="1" fontAlgn="base" hangingPunct="1">
        <a:lnSpc>
          <a:spcPct val="90000"/>
        </a:lnSpc>
        <a:spcBef>
          <a:spcPct val="0"/>
        </a:spcBef>
        <a:spcAft>
          <a:spcPct val="0"/>
        </a:spcAft>
        <a:defRPr sz="3600" b="1">
          <a:solidFill>
            <a:srgbClr val="333333"/>
          </a:solidFill>
          <a:latin typeface="Verdana" pitchFamily="34" charset="0"/>
        </a:defRPr>
      </a:lvl6pPr>
      <a:lvl7pPr marL="914400" algn="l" rtl="0" eaLnBrk="1" fontAlgn="base" hangingPunct="1">
        <a:lnSpc>
          <a:spcPct val="90000"/>
        </a:lnSpc>
        <a:spcBef>
          <a:spcPct val="0"/>
        </a:spcBef>
        <a:spcAft>
          <a:spcPct val="0"/>
        </a:spcAft>
        <a:defRPr sz="3600" b="1">
          <a:solidFill>
            <a:srgbClr val="333333"/>
          </a:solidFill>
          <a:latin typeface="Verdana" pitchFamily="34" charset="0"/>
        </a:defRPr>
      </a:lvl7pPr>
      <a:lvl8pPr marL="1371600" algn="l" rtl="0" eaLnBrk="1" fontAlgn="base" hangingPunct="1">
        <a:lnSpc>
          <a:spcPct val="90000"/>
        </a:lnSpc>
        <a:spcBef>
          <a:spcPct val="0"/>
        </a:spcBef>
        <a:spcAft>
          <a:spcPct val="0"/>
        </a:spcAft>
        <a:defRPr sz="3600" b="1">
          <a:solidFill>
            <a:srgbClr val="333333"/>
          </a:solidFill>
          <a:latin typeface="Verdana" pitchFamily="34" charset="0"/>
        </a:defRPr>
      </a:lvl8pPr>
      <a:lvl9pPr marL="1828800" algn="l" rtl="0" eaLnBrk="1" fontAlgn="base" hangingPunct="1">
        <a:lnSpc>
          <a:spcPct val="90000"/>
        </a:lnSpc>
        <a:spcBef>
          <a:spcPct val="0"/>
        </a:spcBef>
        <a:spcAft>
          <a:spcPct val="0"/>
        </a:spcAft>
        <a:defRPr sz="3600" b="1">
          <a:solidFill>
            <a:srgbClr val="333333"/>
          </a:solidFill>
          <a:latin typeface="Verdana" pitchFamily="34" charset="0"/>
        </a:defRPr>
      </a:lvl9pPr>
    </p:titleStyle>
    <p:bodyStyle>
      <a:lvl1pPr marL="342900" indent="-342900" algn="l" rtl="0" eaLnBrk="1" fontAlgn="base" hangingPunct="1">
        <a:spcBef>
          <a:spcPct val="20000"/>
        </a:spcBef>
        <a:spcAft>
          <a:spcPts val="600"/>
        </a:spcAft>
        <a:buClr>
          <a:srgbClr val="38647C"/>
        </a:buClr>
        <a:buSzPct val="70000"/>
        <a:buFont typeface="Verdana" panose="020B0604030504040204" pitchFamily="34" charset="0"/>
        <a:buChar char="›"/>
        <a:defRPr sz="2400">
          <a:solidFill>
            <a:schemeClr val="tx1"/>
          </a:solidFill>
          <a:latin typeface="Lota Grotesque Alt 1" panose="00000500000000000000" pitchFamily="50" charset="0"/>
          <a:ea typeface="+mn-ea"/>
          <a:cs typeface="Calibri" panose="020F0502020204030204" pitchFamily="34" charset="0"/>
        </a:defRPr>
      </a:lvl1pPr>
      <a:lvl2pPr marL="628650" indent="-268288" algn="l" rtl="0" eaLnBrk="1" fontAlgn="base" hangingPunct="1">
        <a:spcBef>
          <a:spcPct val="20000"/>
        </a:spcBef>
        <a:spcAft>
          <a:spcPct val="0"/>
        </a:spcAft>
        <a:buClr>
          <a:srgbClr val="38647C"/>
        </a:buClr>
        <a:buSzPct val="60000"/>
        <a:buFont typeface="Verdana" panose="020B0604030504040204" pitchFamily="34" charset="0"/>
        <a:buChar char="−"/>
        <a:defRPr sz="2000">
          <a:solidFill>
            <a:schemeClr val="tx1"/>
          </a:solidFill>
          <a:latin typeface="Lota Grotesque Alt 1" panose="00000500000000000000" pitchFamily="50" charset="0"/>
          <a:cs typeface="Calibri" panose="020F0502020204030204" pitchFamily="34" charset="0"/>
        </a:defRPr>
      </a:lvl2pPr>
      <a:lvl3pPr marL="1143000" indent="-228600" algn="l" rtl="0" eaLnBrk="1" fontAlgn="base" hangingPunct="1">
        <a:spcBef>
          <a:spcPct val="20000"/>
        </a:spcBef>
        <a:spcAft>
          <a:spcPct val="0"/>
        </a:spcAft>
        <a:buClr>
          <a:srgbClr val="5F5F5F"/>
        </a:buClr>
        <a:buSzPct val="60000"/>
        <a:buFont typeface="Wingdings 2" pitchFamily="18" charset="2"/>
        <a:buChar char="¡"/>
        <a:defRPr sz="2000">
          <a:solidFill>
            <a:schemeClr val="tx1"/>
          </a:solidFill>
          <a:latin typeface="+mn-lt"/>
        </a:defRPr>
      </a:lvl3pPr>
      <a:lvl4pPr marL="1600200" indent="-228600" algn="l" rtl="0" eaLnBrk="1" fontAlgn="base" hangingPunct="1">
        <a:spcBef>
          <a:spcPct val="20000"/>
        </a:spcBef>
        <a:spcAft>
          <a:spcPct val="0"/>
        </a:spcAft>
        <a:buClr>
          <a:srgbClr val="5F5F5F"/>
        </a:buClr>
        <a:buSzPct val="80000"/>
        <a:buChar char="–"/>
        <a:defRPr>
          <a:solidFill>
            <a:schemeClr val="tx1"/>
          </a:solidFill>
          <a:latin typeface="+mn-lt"/>
        </a:defRPr>
      </a:lvl4pPr>
      <a:lvl5pPr marL="2057400" indent="-228600" algn="l" rtl="0" eaLnBrk="1" fontAlgn="base" hangingPunct="1">
        <a:spcBef>
          <a:spcPct val="20000"/>
        </a:spcBef>
        <a:spcAft>
          <a:spcPct val="0"/>
        </a:spcAft>
        <a:buClr>
          <a:srgbClr val="5F5F5F"/>
        </a:buClr>
        <a:buSzPct val="65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5F5F5F"/>
        </a:buClr>
        <a:buSzPct val="65000"/>
        <a:buFont typeface="Wingdings" pitchFamily="2" charset="2"/>
        <a:buChar char="ü"/>
        <a:defRPr>
          <a:solidFill>
            <a:srgbClr val="333333"/>
          </a:solidFill>
          <a:latin typeface="+mn-lt"/>
        </a:defRPr>
      </a:lvl6pPr>
      <a:lvl7pPr marL="2971800" indent="-228600" algn="l" rtl="0" eaLnBrk="1" fontAlgn="base" hangingPunct="1">
        <a:spcBef>
          <a:spcPct val="20000"/>
        </a:spcBef>
        <a:spcAft>
          <a:spcPct val="0"/>
        </a:spcAft>
        <a:buClr>
          <a:srgbClr val="5F5F5F"/>
        </a:buClr>
        <a:buSzPct val="65000"/>
        <a:buFont typeface="Wingdings" pitchFamily="2" charset="2"/>
        <a:buChar char="ü"/>
        <a:defRPr>
          <a:solidFill>
            <a:srgbClr val="333333"/>
          </a:solidFill>
          <a:latin typeface="+mn-lt"/>
        </a:defRPr>
      </a:lvl7pPr>
      <a:lvl8pPr marL="3429000" indent="-228600" algn="l" rtl="0" eaLnBrk="1" fontAlgn="base" hangingPunct="1">
        <a:spcBef>
          <a:spcPct val="20000"/>
        </a:spcBef>
        <a:spcAft>
          <a:spcPct val="0"/>
        </a:spcAft>
        <a:buClr>
          <a:srgbClr val="5F5F5F"/>
        </a:buClr>
        <a:buSzPct val="65000"/>
        <a:buFont typeface="Wingdings" pitchFamily="2" charset="2"/>
        <a:buChar char="ü"/>
        <a:defRPr>
          <a:solidFill>
            <a:srgbClr val="333333"/>
          </a:solidFill>
          <a:latin typeface="+mn-lt"/>
        </a:defRPr>
      </a:lvl8pPr>
      <a:lvl9pPr marL="3886200" indent="-228600" algn="l" rtl="0" eaLnBrk="1" fontAlgn="base" hangingPunct="1">
        <a:spcBef>
          <a:spcPct val="20000"/>
        </a:spcBef>
        <a:spcAft>
          <a:spcPct val="0"/>
        </a:spcAft>
        <a:buClr>
          <a:srgbClr val="5F5F5F"/>
        </a:buClr>
        <a:buSzPct val="65000"/>
        <a:buFont typeface="Wingdings" pitchFamily="2" charset="2"/>
        <a:buChar char="ü"/>
        <a:defRPr>
          <a:solidFill>
            <a:srgbClr val="333333"/>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rotWithShape="1">
          <a:gsLst>
            <a:gs pos="0">
              <a:schemeClr val="bg1"/>
            </a:gs>
            <a:gs pos="100000">
              <a:schemeClr val="bg1"/>
            </a:gs>
          </a:gsLst>
          <a:lin ang="5400000"/>
        </a:grad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a:xfrm>
            <a:off x="8536354" y="6436252"/>
            <a:ext cx="2844800" cy="365125"/>
          </a:xfrm>
          <a:prstGeom prst="rect">
            <a:avLst/>
          </a:prstGeom>
        </p:spPr>
        <p:txBody>
          <a:bodyPr vert="horz" lIns="91440" tIns="45720" rIns="91440" bIns="45720" rtlCol="0" anchor="ctr"/>
          <a:lstStyle>
            <a:lvl1pPr algn="r">
              <a:defRPr sz="1800">
                <a:solidFill>
                  <a:schemeClr val="tx1">
                    <a:tint val="75000"/>
                  </a:schemeClr>
                </a:solidFill>
                <a:latin typeface="Lota Grotesque Alt 1" panose="00000500000000000000" pitchFamily="50" charset="0"/>
                <a:ea typeface="Verdana" panose="020B0604030504040204" pitchFamily="34" charset="0"/>
                <a:cs typeface="Lota Grotesque Alt 1" panose="00000500000000000000" pitchFamily="50" charset="0"/>
              </a:defRPr>
            </a:lvl1pPr>
          </a:lstStyle>
          <a:p>
            <a:fld id="{1C5C9FE9-8E8A-4237-A028-0547BDB48ABA}" type="slidenum">
              <a:rPr lang="en-GB" smtClean="0"/>
              <a:pPr/>
              <a:t>‹#›</a:t>
            </a:fld>
            <a:endParaRPr lang="en-GB"/>
          </a:p>
        </p:txBody>
      </p:sp>
      <p:sp>
        <p:nvSpPr>
          <p:cNvPr id="8" name="Rectangle 6"/>
          <p:cNvSpPr>
            <a:spLocks noGrp="1" noChangeArrowheads="1"/>
          </p:cNvSpPr>
          <p:nvPr>
            <p:ph type="title"/>
          </p:nvPr>
        </p:nvSpPr>
        <p:spPr bwMode="auto">
          <a:xfrm>
            <a:off x="313201" y="1537568"/>
            <a:ext cx="11324658" cy="62167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Presentation slides</a:t>
            </a:r>
            <a:endParaRPr lang="en-GB"/>
          </a:p>
        </p:txBody>
      </p:sp>
      <p:sp>
        <p:nvSpPr>
          <p:cNvPr id="9" name="Rectangle 7"/>
          <p:cNvSpPr>
            <a:spLocks noGrp="1" noChangeArrowheads="1"/>
          </p:cNvSpPr>
          <p:nvPr>
            <p:ph type="body" idx="1"/>
          </p:nvPr>
        </p:nvSpPr>
        <p:spPr bwMode="auto">
          <a:xfrm>
            <a:off x="313200" y="2159247"/>
            <a:ext cx="11324658" cy="417349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p:txBody>
      </p:sp>
      <p:pic>
        <p:nvPicPr>
          <p:cNvPr id="6" name="Picture 5" descr="A logo with text on it&#10;&#10;AI-generated content may be incorrect.">
            <a:extLst>
              <a:ext uri="{FF2B5EF4-FFF2-40B4-BE49-F238E27FC236}">
                <a16:creationId xmlns:a16="http://schemas.microsoft.com/office/drawing/2014/main" id="{F86CC0BE-158D-3547-4FE2-DF57DC18B9D9}"/>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0" y="12778"/>
            <a:ext cx="12192000" cy="1626108"/>
          </a:xfrm>
          <a:prstGeom prst="rect">
            <a:avLst/>
          </a:prstGeom>
        </p:spPr>
      </p:pic>
    </p:spTree>
    <p:extLst>
      <p:ext uri="{BB962C8B-B14F-4D97-AF65-F5344CB8AC3E}">
        <p14:creationId xmlns:p14="http://schemas.microsoft.com/office/powerpoint/2010/main" val="3898642209"/>
      </p:ext>
    </p:extLst>
  </p:cSld>
  <p:clrMap bg1="lt1" tx1="dk1" bg2="lt2" tx2="dk2" accent1="accent1" accent2="accent2" accent3="accent3" accent4="accent4" accent5="accent5" accent6="accent6" hlink="hlink" folHlink="folHlink"/>
  <p:sldLayoutIdLst>
    <p:sldLayoutId id="2147484181" r:id="rId1"/>
    <p:sldLayoutId id="2147484185" r:id="rId2"/>
    <p:sldLayoutId id="2147484182" r:id="rId3"/>
    <p:sldLayoutId id="2147484183" r:id="rId4"/>
  </p:sldLayoutIdLst>
  <p:transition/>
  <p:hf hdr="0" dt="0"/>
  <p:txStyles>
    <p:titleStyle>
      <a:lvl1pPr algn="l" rtl="0" eaLnBrk="1" fontAlgn="base" hangingPunct="1">
        <a:lnSpc>
          <a:spcPct val="90000"/>
        </a:lnSpc>
        <a:spcBef>
          <a:spcPct val="0"/>
        </a:spcBef>
        <a:spcAft>
          <a:spcPct val="0"/>
        </a:spcAft>
        <a:defRPr lang="en-GB" sz="2800" b="1" dirty="0">
          <a:solidFill>
            <a:srgbClr val="38647C"/>
          </a:solidFill>
          <a:latin typeface="Lota Grotesque Alt 1 Bold" panose="00000800000000000000" pitchFamily="50" charset="0"/>
          <a:ea typeface="+mj-ea"/>
          <a:cs typeface="Calibri" panose="020F0502020204030204" pitchFamily="34" charset="0"/>
        </a:defRPr>
      </a:lvl1pPr>
      <a:lvl2pPr algn="l" rtl="0" eaLnBrk="1" fontAlgn="base" hangingPunct="1">
        <a:lnSpc>
          <a:spcPct val="90000"/>
        </a:lnSpc>
        <a:spcBef>
          <a:spcPct val="0"/>
        </a:spcBef>
        <a:spcAft>
          <a:spcPct val="0"/>
        </a:spcAft>
        <a:defRPr sz="3600" b="1">
          <a:solidFill>
            <a:srgbClr val="F19705"/>
          </a:solidFill>
          <a:latin typeface="Verdana" pitchFamily="34" charset="0"/>
        </a:defRPr>
      </a:lvl2pPr>
      <a:lvl3pPr algn="l" rtl="0" eaLnBrk="1" fontAlgn="base" hangingPunct="1">
        <a:lnSpc>
          <a:spcPct val="90000"/>
        </a:lnSpc>
        <a:spcBef>
          <a:spcPct val="0"/>
        </a:spcBef>
        <a:spcAft>
          <a:spcPct val="0"/>
        </a:spcAft>
        <a:defRPr sz="3600" b="1">
          <a:solidFill>
            <a:srgbClr val="F19705"/>
          </a:solidFill>
          <a:latin typeface="Verdana" pitchFamily="34" charset="0"/>
        </a:defRPr>
      </a:lvl3pPr>
      <a:lvl4pPr algn="l" rtl="0" eaLnBrk="1" fontAlgn="base" hangingPunct="1">
        <a:lnSpc>
          <a:spcPct val="90000"/>
        </a:lnSpc>
        <a:spcBef>
          <a:spcPct val="0"/>
        </a:spcBef>
        <a:spcAft>
          <a:spcPct val="0"/>
        </a:spcAft>
        <a:defRPr sz="3600" b="1">
          <a:solidFill>
            <a:srgbClr val="F19705"/>
          </a:solidFill>
          <a:latin typeface="Verdana" pitchFamily="34" charset="0"/>
        </a:defRPr>
      </a:lvl4pPr>
      <a:lvl5pPr algn="l" rtl="0" eaLnBrk="1" fontAlgn="base" hangingPunct="1">
        <a:lnSpc>
          <a:spcPct val="90000"/>
        </a:lnSpc>
        <a:spcBef>
          <a:spcPct val="0"/>
        </a:spcBef>
        <a:spcAft>
          <a:spcPct val="0"/>
        </a:spcAft>
        <a:defRPr sz="3600" b="1">
          <a:solidFill>
            <a:srgbClr val="F19705"/>
          </a:solidFill>
          <a:latin typeface="Verdana" pitchFamily="34" charset="0"/>
        </a:defRPr>
      </a:lvl5pPr>
      <a:lvl6pPr marL="457200" algn="l" rtl="0" eaLnBrk="1" fontAlgn="base" hangingPunct="1">
        <a:lnSpc>
          <a:spcPct val="90000"/>
        </a:lnSpc>
        <a:spcBef>
          <a:spcPct val="0"/>
        </a:spcBef>
        <a:spcAft>
          <a:spcPct val="0"/>
        </a:spcAft>
        <a:defRPr sz="3600" b="1">
          <a:solidFill>
            <a:srgbClr val="333333"/>
          </a:solidFill>
          <a:latin typeface="Verdana" pitchFamily="34" charset="0"/>
        </a:defRPr>
      </a:lvl6pPr>
      <a:lvl7pPr marL="914400" algn="l" rtl="0" eaLnBrk="1" fontAlgn="base" hangingPunct="1">
        <a:lnSpc>
          <a:spcPct val="90000"/>
        </a:lnSpc>
        <a:spcBef>
          <a:spcPct val="0"/>
        </a:spcBef>
        <a:spcAft>
          <a:spcPct val="0"/>
        </a:spcAft>
        <a:defRPr sz="3600" b="1">
          <a:solidFill>
            <a:srgbClr val="333333"/>
          </a:solidFill>
          <a:latin typeface="Verdana" pitchFamily="34" charset="0"/>
        </a:defRPr>
      </a:lvl7pPr>
      <a:lvl8pPr marL="1371600" algn="l" rtl="0" eaLnBrk="1" fontAlgn="base" hangingPunct="1">
        <a:lnSpc>
          <a:spcPct val="90000"/>
        </a:lnSpc>
        <a:spcBef>
          <a:spcPct val="0"/>
        </a:spcBef>
        <a:spcAft>
          <a:spcPct val="0"/>
        </a:spcAft>
        <a:defRPr sz="3600" b="1">
          <a:solidFill>
            <a:srgbClr val="333333"/>
          </a:solidFill>
          <a:latin typeface="Verdana" pitchFamily="34" charset="0"/>
        </a:defRPr>
      </a:lvl8pPr>
      <a:lvl9pPr marL="1828800" algn="l" rtl="0" eaLnBrk="1" fontAlgn="base" hangingPunct="1">
        <a:lnSpc>
          <a:spcPct val="90000"/>
        </a:lnSpc>
        <a:spcBef>
          <a:spcPct val="0"/>
        </a:spcBef>
        <a:spcAft>
          <a:spcPct val="0"/>
        </a:spcAft>
        <a:defRPr sz="3600" b="1">
          <a:solidFill>
            <a:srgbClr val="333333"/>
          </a:solidFill>
          <a:latin typeface="Verdana" pitchFamily="34" charset="0"/>
        </a:defRPr>
      </a:lvl9pPr>
    </p:titleStyle>
    <p:bodyStyle>
      <a:lvl1pPr marL="342900" indent="-342900" algn="l" rtl="0" eaLnBrk="1" fontAlgn="base" hangingPunct="1">
        <a:spcBef>
          <a:spcPct val="20000"/>
        </a:spcBef>
        <a:spcAft>
          <a:spcPts val="600"/>
        </a:spcAft>
        <a:buClr>
          <a:srgbClr val="38647C"/>
        </a:buClr>
        <a:buSzPct val="70000"/>
        <a:buFont typeface="Verdana" panose="020B0604030504040204" pitchFamily="34" charset="0"/>
        <a:buChar char="›"/>
        <a:defRPr sz="2400">
          <a:solidFill>
            <a:schemeClr val="tx1"/>
          </a:solidFill>
          <a:latin typeface="Lota Grotesque Alt 1" panose="00000500000000000000" pitchFamily="50" charset="0"/>
          <a:ea typeface="+mn-ea"/>
          <a:cs typeface="Calibri" panose="020F0502020204030204" pitchFamily="34" charset="0"/>
        </a:defRPr>
      </a:lvl1pPr>
      <a:lvl2pPr marL="742950" indent="-285750" algn="l" rtl="0" eaLnBrk="1" fontAlgn="base" hangingPunct="1">
        <a:spcBef>
          <a:spcPct val="20000"/>
        </a:spcBef>
        <a:spcAft>
          <a:spcPct val="0"/>
        </a:spcAft>
        <a:buClr>
          <a:srgbClr val="38647C"/>
        </a:buClr>
        <a:buSzPct val="60000"/>
        <a:buFont typeface="Verdana" panose="020B0604030504040204" pitchFamily="34" charset="0"/>
        <a:buChar char="−"/>
        <a:defRPr sz="2000">
          <a:solidFill>
            <a:schemeClr val="tx1"/>
          </a:solidFill>
          <a:latin typeface="Lota Grotesque Alt 1" panose="00000500000000000000" pitchFamily="50" charset="0"/>
          <a:cs typeface="Calibri" panose="020F0502020204030204" pitchFamily="34" charset="0"/>
        </a:defRPr>
      </a:lvl2pPr>
      <a:lvl3pPr marL="1143000" indent="-228600" algn="l" rtl="0" eaLnBrk="1" fontAlgn="base" hangingPunct="1">
        <a:spcBef>
          <a:spcPct val="20000"/>
        </a:spcBef>
        <a:spcAft>
          <a:spcPct val="0"/>
        </a:spcAft>
        <a:buClr>
          <a:srgbClr val="5F5F5F"/>
        </a:buClr>
        <a:buSzPct val="60000"/>
        <a:buFont typeface="Wingdings 2" pitchFamily="18" charset="2"/>
        <a:buChar char="¡"/>
        <a:defRPr sz="2000">
          <a:solidFill>
            <a:schemeClr val="tx1"/>
          </a:solidFill>
          <a:latin typeface="+mn-lt"/>
        </a:defRPr>
      </a:lvl3pPr>
      <a:lvl4pPr marL="1600200" indent="-228600" algn="l" rtl="0" eaLnBrk="1" fontAlgn="base" hangingPunct="1">
        <a:spcBef>
          <a:spcPct val="20000"/>
        </a:spcBef>
        <a:spcAft>
          <a:spcPct val="0"/>
        </a:spcAft>
        <a:buClr>
          <a:srgbClr val="5F5F5F"/>
        </a:buClr>
        <a:buSzPct val="80000"/>
        <a:buChar char="–"/>
        <a:defRPr>
          <a:solidFill>
            <a:schemeClr val="tx1"/>
          </a:solidFill>
          <a:latin typeface="+mn-lt"/>
        </a:defRPr>
      </a:lvl4pPr>
      <a:lvl5pPr marL="2057400" indent="-228600" algn="l" rtl="0" eaLnBrk="1" fontAlgn="base" hangingPunct="1">
        <a:spcBef>
          <a:spcPct val="20000"/>
        </a:spcBef>
        <a:spcAft>
          <a:spcPct val="0"/>
        </a:spcAft>
        <a:buClr>
          <a:srgbClr val="5F5F5F"/>
        </a:buClr>
        <a:buSzPct val="65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5F5F5F"/>
        </a:buClr>
        <a:buSzPct val="65000"/>
        <a:buFont typeface="Wingdings" pitchFamily="2" charset="2"/>
        <a:buChar char="ü"/>
        <a:defRPr>
          <a:solidFill>
            <a:srgbClr val="333333"/>
          </a:solidFill>
          <a:latin typeface="+mn-lt"/>
        </a:defRPr>
      </a:lvl6pPr>
      <a:lvl7pPr marL="2971800" indent="-228600" algn="l" rtl="0" eaLnBrk="1" fontAlgn="base" hangingPunct="1">
        <a:spcBef>
          <a:spcPct val="20000"/>
        </a:spcBef>
        <a:spcAft>
          <a:spcPct val="0"/>
        </a:spcAft>
        <a:buClr>
          <a:srgbClr val="5F5F5F"/>
        </a:buClr>
        <a:buSzPct val="65000"/>
        <a:buFont typeface="Wingdings" pitchFamily="2" charset="2"/>
        <a:buChar char="ü"/>
        <a:defRPr>
          <a:solidFill>
            <a:srgbClr val="333333"/>
          </a:solidFill>
          <a:latin typeface="+mn-lt"/>
        </a:defRPr>
      </a:lvl7pPr>
      <a:lvl8pPr marL="3429000" indent="-228600" algn="l" rtl="0" eaLnBrk="1" fontAlgn="base" hangingPunct="1">
        <a:spcBef>
          <a:spcPct val="20000"/>
        </a:spcBef>
        <a:spcAft>
          <a:spcPct val="0"/>
        </a:spcAft>
        <a:buClr>
          <a:srgbClr val="5F5F5F"/>
        </a:buClr>
        <a:buSzPct val="65000"/>
        <a:buFont typeface="Wingdings" pitchFamily="2" charset="2"/>
        <a:buChar char="ü"/>
        <a:defRPr>
          <a:solidFill>
            <a:srgbClr val="333333"/>
          </a:solidFill>
          <a:latin typeface="+mn-lt"/>
        </a:defRPr>
      </a:lvl8pPr>
      <a:lvl9pPr marL="3886200" indent="-228600" algn="l" rtl="0" eaLnBrk="1" fontAlgn="base" hangingPunct="1">
        <a:spcBef>
          <a:spcPct val="20000"/>
        </a:spcBef>
        <a:spcAft>
          <a:spcPct val="0"/>
        </a:spcAft>
        <a:buClr>
          <a:srgbClr val="5F5F5F"/>
        </a:buClr>
        <a:buSzPct val="65000"/>
        <a:buFont typeface="Wingdings" pitchFamily="2" charset="2"/>
        <a:buChar char="ü"/>
        <a:defRPr>
          <a:solidFill>
            <a:srgbClr val="333333"/>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A51DAEF-D6AA-3687-2716-1F106A0B70FF}"/>
              </a:ext>
            </a:extLst>
          </p:cNvPr>
          <p:cNvSpPr>
            <a:spLocks noGrp="1"/>
          </p:cNvSpPr>
          <p:nvPr>
            <p:ph type="sldNum" sz="quarter" idx="10"/>
          </p:nvPr>
        </p:nvSpPr>
        <p:spPr/>
        <p:txBody>
          <a:bodyPr/>
          <a:lstStyle/>
          <a:p>
            <a:fld id="{1C5C9FE9-8E8A-4237-A028-0547BDB48ABA}" type="slidenum">
              <a:rPr lang="en-GB" smtClean="0"/>
              <a:pPr/>
              <a:t>1</a:t>
            </a:fld>
            <a:endParaRPr lang="en-GB"/>
          </a:p>
        </p:txBody>
      </p:sp>
      <p:sp>
        <p:nvSpPr>
          <p:cNvPr id="3" name="Text Placeholder 2">
            <a:extLst>
              <a:ext uri="{FF2B5EF4-FFF2-40B4-BE49-F238E27FC236}">
                <a16:creationId xmlns:a16="http://schemas.microsoft.com/office/drawing/2014/main" id="{6B46FA56-332B-3B3B-7E72-2D5508050846}"/>
              </a:ext>
            </a:extLst>
          </p:cNvPr>
          <p:cNvSpPr>
            <a:spLocks noGrp="1"/>
          </p:cNvSpPr>
          <p:nvPr>
            <p:ph type="body" sz="quarter" idx="11"/>
          </p:nvPr>
        </p:nvSpPr>
        <p:spPr>
          <a:xfrm>
            <a:off x="325849" y="2999344"/>
            <a:ext cx="5734049" cy="1506537"/>
          </a:xfrm>
        </p:spPr>
        <p:txBody>
          <a:bodyPr/>
          <a:lstStyle/>
          <a:p>
            <a:pPr>
              <a:spcBef>
                <a:spcPts val="0"/>
              </a:spcBef>
              <a:spcAft>
                <a:spcPts val="0"/>
              </a:spcAft>
            </a:pPr>
            <a:r>
              <a:rPr lang="en-GB" dirty="0"/>
              <a:t>Facilitators </a:t>
            </a:r>
          </a:p>
          <a:p>
            <a:endParaRPr lang="en-GB" dirty="0"/>
          </a:p>
        </p:txBody>
      </p:sp>
      <p:sp>
        <p:nvSpPr>
          <p:cNvPr id="4" name="Title 3">
            <a:extLst>
              <a:ext uri="{FF2B5EF4-FFF2-40B4-BE49-F238E27FC236}">
                <a16:creationId xmlns:a16="http://schemas.microsoft.com/office/drawing/2014/main" id="{9DE19014-E358-B02C-8E09-D24A971E8BA9}"/>
              </a:ext>
            </a:extLst>
          </p:cNvPr>
          <p:cNvSpPr>
            <a:spLocks noGrp="1"/>
          </p:cNvSpPr>
          <p:nvPr>
            <p:ph type="title"/>
          </p:nvPr>
        </p:nvSpPr>
        <p:spPr>
          <a:xfrm>
            <a:off x="325849" y="1898845"/>
            <a:ext cx="11328438" cy="690589"/>
          </a:xfrm>
        </p:spPr>
        <p:txBody>
          <a:bodyPr/>
          <a:lstStyle/>
          <a:p>
            <a:r>
              <a:rPr lang="en-GB" dirty="0"/>
              <a:t>History and context of Family and Group Conferencing for Adults</a:t>
            </a:r>
          </a:p>
        </p:txBody>
      </p:sp>
    </p:spTree>
    <p:extLst>
      <p:ext uri="{BB962C8B-B14F-4D97-AF65-F5344CB8AC3E}">
        <p14:creationId xmlns:p14="http://schemas.microsoft.com/office/powerpoint/2010/main" val="264985782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Exercise: Creating a safe space</a:t>
            </a:r>
          </a:p>
        </p:txBody>
      </p:sp>
      <p:sp>
        <p:nvSpPr>
          <p:cNvPr id="3" name="Content Placeholder 2">
            <a:extLst>
              <a:ext uri="{FF2B5EF4-FFF2-40B4-BE49-F238E27FC236}">
                <a16:creationId xmlns:a16="http://schemas.microsoft.com/office/drawing/2014/main" id="{5AF1DF16-039B-B6DE-A7E7-DD580E261E15}"/>
              </a:ext>
            </a:extLst>
          </p:cNvPr>
          <p:cNvSpPr>
            <a:spLocks noGrp="1"/>
          </p:cNvSpPr>
          <p:nvPr>
            <p:ph idx="1"/>
          </p:nvPr>
        </p:nvSpPr>
        <p:spPr/>
        <p:txBody>
          <a:bodyPr/>
          <a:lstStyle/>
          <a:p>
            <a:r>
              <a:rPr lang="en-GB" dirty="0"/>
              <a:t>One of the key elements of an FGC is a safe space for all involved.</a:t>
            </a:r>
          </a:p>
          <a:p>
            <a:r>
              <a:rPr lang="en-GB" dirty="0"/>
              <a:t>This includes the physical location of the meeting, as well as the space created during the meeting.</a:t>
            </a:r>
          </a:p>
          <a:p>
            <a:r>
              <a:rPr lang="en-GB" dirty="0"/>
              <a:t>What can you do to support with creating this safe space, thinking about the domains below:</a:t>
            </a:r>
          </a:p>
          <a:p>
            <a:pPr lvl="1"/>
            <a:r>
              <a:rPr lang="en-GB" dirty="0"/>
              <a:t>Who</a:t>
            </a:r>
          </a:p>
          <a:p>
            <a:pPr lvl="1"/>
            <a:r>
              <a:rPr lang="en-GB" dirty="0"/>
              <a:t>Where </a:t>
            </a:r>
          </a:p>
          <a:p>
            <a:pPr lvl="1"/>
            <a:r>
              <a:rPr lang="en-GB" dirty="0"/>
              <a:t>When</a:t>
            </a:r>
          </a:p>
        </p:txBody>
      </p:sp>
      <p:sp>
        <p:nvSpPr>
          <p:cNvPr id="5" name="Slide Number Placeholder 4"/>
          <p:cNvSpPr>
            <a:spLocks noGrp="1"/>
          </p:cNvSpPr>
          <p:nvPr>
            <p:ph type="sldNum" sz="quarter" idx="10"/>
          </p:nvPr>
        </p:nvSpPr>
        <p:spPr/>
        <p:txBody>
          <a:bodyPr/>
          <a:lstStyle/>
          <a:p>
            <a:fld id="{1C5C9FE9-8E8A-4237-A028-0547BDB48ABA}" type="slidenum">
              <a:rPr lang="en-GB" smtClean="0"/>
              <a:pPr/>
              <a:t>10</a:t>
            </a:fld>
            <a:endParaRPr lang="en-GB"/>
          </a:p>
        </p:txBody>
      </p:sp>
      <p:pic>
        <p:nvPicPr>
          <p:cNvPr id="7" name="Content Placeholder 6"/>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9552256" y="4324919"/>
            <a:ext cx="1965501" cy="1965501"/>
          </a:xfrm>
          <a:prstGeom prst="rect">
            <a:avLst/>
          </a:prstGeom>
          <a:noFill/>
          <a:ln w="9525">
            <a:noFill/>
            <a:miter lim="800000"/>
            <a:headEnd/>
            <a:tailEnd/>
          </a:ln>
        </p:spPr>
      </p:pic>
    </p:spTree>
    <p:extLst>
      <p:ext uri="{BB962C8B-B14F-4D97-AF65-F5344CB8AC3E}">
        <p14:creationId xmlns:p14="http://schemas.microsoft.com/office/powerpoint/2010/main" val="235590144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dirty="0"/>
              <a:t>References</a:t>
            </a:r>
          </a:p>
        </p:txBody>
      </p:sp>
      <p:sp>
        <p:nvSpPr>
          <p:cNvPr id="2" name="Content Placeholder 1">
            <a:extLst>
              <a:ext uri="{FF2B5EF4-FFF2-40B4-BE49-F238E27FC236}">
                <a16:creationId xmlns:a16="http://schemas.microsoft.com/office/drawing/2014/main" id="{C29A4BB0-4F3F-0EDE-A097-91043479E880}"/>
              </a:ext>
            </a:extLst>
          </p:cNvPr>
          <p:cNvSpPr>
            <a:spLocks noGrp="1"/>
          </p:cNvSpPr>
          <p:nvPr>
            <p:ph idx="1"/>
          </p:nvPr>
        </p:nvSpPr>
        <p:spPr>
          <a:xfrm>
            <a:off x="317280" y="2178806"/>
            <a:ext cx="9128056" cy="4111614"/>
          </a:xfrm>
        </p:spPr>
        <p:txBody>
          <a:bodyPr/>
          <a:lstStyle/>
          <a:p>
            <a:r>
              <a:rPr lang="en-GB" sz="1600" dirty="0"/>
              <a:t>Frost, N., Abram, F., &amp; Burgess, H. (2014). Family group conferences: context, process and ways forward. </a:t>
            </a:r>
            <a:r>
              <a:rPr lang="en-GB" sz="1600" i="1" dirty="0"/>
              <a:t>Child &amp; Family Social Work</a:t>
            </a:r>
            <a:r>
              <a:rPr lang="en-GB" sz="1600" dirty="0"/>
              <a:t>, </a:t>
            </a:r>
            <a:r>
              <a:rPr lang="en-GB" sz="1600" i="1" dirty="0"/>
              <a:t>19</a:t>
            </a:r>
            <a:r>
              <a:rPr lang="en-GB" sz="1600" dirty="0"/>
              <a:t>(4), 480-490.</a:t>
            </a:r>
          </a:p>
          <a:p>
            <a:r>
              <a:rPr lang="en-GB" sz="1600" dirty="0" err="1"/>
              <a:t>Hohashi</a:t>
            </a:r>
            <a:r>
              <a:rPr lang="en-GB" sz="1600" dirty="0"/>
              <a:t>, N., &amp; Yi, Q. (2025). The Effectiveness of Family Group Conferencing and the Challenges to Its Implementation: A Scoping Review. </a:t>
            </a:r>
            <a:r>
              <a:rPr lang="en-GB" sz="1600" i="1" dirty="0"/>
              <a:t>Nursing Reports</a:t>
            </a:r>
            <a:r>
              <a:rPr lang="en-GB" sz="1600" dirty="0"/>
              <a:t>, </a:t>
            </a:r>
            <a:r>
              <a:rPr lang="en-GB" sz="1600" i="1" dirty="0"/>
              <a:t>15</a:t>
            </a:r>
            <a:r>
              <a:rPr lang="en-GB" sz="1600" dirty="0"/>
              <a:t>(4), 122.</a:t>
            </a:r>
          </a:p>
          <a:p>
            <a:r>
              <a:rPr lang="en-GB" sz="1600" dirty="0"/>
              <a:t>Metze, R. N., Abma, T. A., &amp; </a:t>
            </a:r>
            <a:r>
              <a:rPr lang="en-GB" sz="1600" dirty="0" err="1"/>
              <a:t>Kwekkeboom</a:t>
            </a:r>
            <a:r>
              <a:rPr lang="en-GB" sz="1600" dirty="0"/>
              <a:t>, R. H. (2015). Family group conferencing: A theoretical underpinning. </a:t>
            </a:r>
            <a:r>
              <a:rPr lang="en-GB" sz="1600" i="1" dirty="0"/>
              <a:t>Health Care Analysis</a:t>
            </a:r>
            <a:r>
              <a:rPr lang="en-GB" sz="1600" dirty="0"/>
              <a:t>, </a:t>
            </a:r>
            <a:r>
              <a:rPr lang="en-GB" sz="1600" i="1" dirty="0"/>
              <a:t>23</a:t>
            </a:r>
            <a:r>
              <a:rPr lang="en-GB" sz="1600" dirty="0"/>
              <a:t>(2), 165-180.</a:t>
            </a:r>
          </a:p>
          <a:p>
            <a:r>
              <a:rPr lang="en-GB" sz="1600" dirty="0" err="1"/>
              <a:t>Paora</a:t>
            </a:r>
            <a:r>
              <a:rPr lang="en-GB" sz="1600" dirty="0"/>
              <a:t> Moyle &amp; Juan Marcellus Tauri (2016) Māori, Family Group Conferencing and the Mystifications of Restorative Justice, Victims &amp; Offenders, 11:1, 87-106, DOI:10.1080/15564886.2015.1135496</a:t>
            </a:r>
          </a:p>
          <a:p>
            <a:r>
              <a:rPr lang="en-GB" sz="1600" dirty="0"/>
              <a:t>Ramon, S. (2021). Family group conferences as a shared decision-making strategy in adults mental health work. </a:t>
            </a:r>
            <a:r>
              <a:rPr lang="en-GB" sz="1600" i="1" dirty="0"/>
              <a:t>Frontiers in Psychiatry</a:t>
            </a:r>
            <a:r>
              <a:rPr lang="en-GB" sz="1600" dirty="0"/>
              <a:t>, </a:t>
            </a:r>
            <a:r>
              <a:rPr lang="en-GB" sz="1600" i="1" dirty="0"/>
              <a:t>12</a:t>
            </a:r>
            <a:r>
              <a:rPr lang="en-GB" sz="1600" dirty="0"/>
              <a:t>, 663288.</a:t>
            </a:r>
          </a:p>
          <a:p>
            <a:r>
              <a:rPr lang="en-GB" sz="1600" dirty="0"/>
              <a:t>Scourfield, J., Evans, R., Pallmann, P., Petrou, S., Robling, M., Au, K. M., Jones- Williams, D., Lugg-Widger, F., Meindl, M., Schroeder, E., Wood, S. &amp; Wilkins, D. (2024). Family group conferencing for children and families: Evaluation of implementation, context and effectiveness (Family VOICE). Study protocol. </a:t>
            </a:r>
            <a:r>
              <a:rPr lang="en-GB" sz="1600" i="1" dirty="0" err="1"/>
              <a:t>Plos</a:t>
            </a:r>
            <a:r>
              <a:rPr lang="en-GB" sz="1600" i="1" dirty="0"/>
              <a:t> one</a:t>
            </a:r>
            <a:r>
              <a:rPr lang="en-GB" sz="1600" dirty="0"/>
              <a:t>, </a:t>
            </a:r>
            <a:r>
              <a:rPr lang="en-GB" sz="1600" i="1" dirty="0"/>
              <a:t>19</a:t>
            </a:r>
            <a:r>
              <a:rPr lang="en-GB" sz="1600" dirty="0"/>
              <a:t>(6), e0300834.</a:t>
            </a:r>
          </a:p>
          <a:p>
            <a:endParaRPr lang="en-GB" sz="1600" dirty="0"/>
          </a:p>
          <a:p>
            <a:endParaRPr lang="en-GB" sz="1600" dirty="0"/>
          </a:p>
        </p:txBody>
      </p:sp>
      <p:sp>
        <p:nvSpPr>
          <p:cNvPr id="5" name="Slide Number Placeholder 4"/>
          <p:cNvSpPr>
            <a:spLocks noGrp="1"/>
          </p:cNvSpPr>
          <p:nvPr>
            <p:ph type="sldNum" sz="quarter" idx="10"/>
          </p:nvPr>
        </p:nvSpPr>
        <p:spPr/>
        <p:txBody>
          <a:bodyPr/>
          <a:lstStyle/>
          <a:p>
            <a:fld id="{1C5C9FE9-8E8A-4237-A028-0547BDB48ABA}" type="slidenum">
              <a:rPr lang="en-GB" smtClean="0"/>
              <a:pPr/>
              <a:t>11</a:t>
            </a:fld>
            <a:endParaRPr lang="en-GB"/>
          </a:p>
        </p:txBody>
      </p:sp>
      <p:pic>
        <p:nvPicPr>
          <p:cNvPr id="8" name="Content Placeholder 6"/>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9525556" y="4318977"/>
            <a:ext cx="1965501" cy="1965501"/>
          </a:xfrm>
          <a:prstGeom prst="rect">
            <a:avLst/>
          </a:prstGeom>
          <a:noFill/>
          <a:ln w="9525">
            <a:noFill/>
            <a:miter lim="800000"/>
            <a:headEnd/>
            <a:tailEnd/>
          </a:ln>
        </p:spPr>
      </p:pic>
    </p:spTree>
    <p:extLst>
      <p:ext uri="{BB962C8B-B14F-4D97-AF65-F5344CB8AC3E}">
        <p14:creationId xmlns:p14="http://schemas.microsoft.com/office/powerpoint/2010/main" val="193575189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78A0AD-CA3E-CA1C-91CE-D02002C6C70B}"/>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B734682-FED7-70C6-512D-F8057BC5543E}"/>
              </a:ext>
            </a:extLst>
          </p:cNvPr>
          <p:cNvSpPr>
            <a:spLocks noGrp="1"/>
          </p:cNvSpPr>
          <p:nvPr>
            <p:ph type="sldNum" sz="quarter" idx="10"/>
          </p:nvPr>
        </p:nvSpPr>
        <p:spPr/>
        <p:txBody>
          <a:bodyPr/>
          <a:lstStyle/>
          <a:p>
            <a:fld id="{B230FB2D-6228-4E21-8EA4-AF43349A18F4}" type="slidenum">
              <a:rPr lang="en-GB" smtClean="0"/>
              <a:pPr/>
              <a:t>12</a:t>
            </a:fld>
            <a:endParaRPr lang="en-GB"/>
          </a:p>
        </p:txBody>
      </p:sp>
      <p:sp>
        <p:nvSpPr>
          <p:cNvPr id="7" name="Title 1">
            <a:extLst>
              <a:ext uri="{FF2B5EF4-FFF2-40B4-BE49-F238E27FC236}">
                <a16:creationId xmlns:a16="http://schemas.microsoft.com/office/drawing/2014/main" id="{CE345E56-687A-4433-9870-18C08D9C22EE}"/>
              </a:ext>
            </a:extLst>
          </p:cNvPr>
          <p:cNvSpPr>
            <a:spLocks noGrp="1"/>
          </p:cNvSpPr>
          <p:nvPr>
            <p:ph type="title"/>
          </p:nvPr>
        </p:nvSpPr>
        <p:spPr>
          <a:xfrm>
            <a:off x="317280" y="1706351"/>
            <a:ext cx="11584452" cy="1133605"/>
          </a:xfrm>
        </p:spPr>
        <p:txBody>
          <a:bodyPr/>
          <a:lstStyle/>
          <a:p>
            <a:r>
              <a:rPr lang="en-GB"/>
              <a:t>Thank you </a:t>
            </a:r>
          </a:p>
        </p:txBody>
      </p:sp>
      <p:pic>
        <p:nvPicPr>
          <p:cNvPr id="3" name="Picture 2" descr="A screenshot of a computer&#10;&#10;AI-generated content may be incorrect.">
            <a:extLst>
              <a:ext uri="{FF2B5EF4-FFF2-40B4-BE49-F238E27FC236}">
                <a16:creationId xmlns:a16="http://schemas.microsoft.com/office/drawing/2014/main" id="{98ED0009-4A0E-B103-EBF9-65F3CD460630}"/>
              </a:ext>
            </a:extLst>
          </p:cNvPr>
          <p:cNvPicPr>
            <a:picLocks noChangeAspect="1"/>
          </p:cNvPicPr>
          <p:nvPr/>
        </p:nvPicPr>
        <p:blipFill>
          <a:blip r:embed="rId2">
            <a:extLst>
              <a:ext uri="{28A0092B-C50C-407E-A947-70E740481C1C}">
                <a14:useLocalDpi xmlns:a14="http://schemas.microsoft.com/office/drawing/2010/main" val="0"/>
              </a:ext>
            </a:extLst>
          </a:blip>
          <a:srcRect r="3680" b="20645"/>
          <a:stretch>
            <a:fillRect/>
          </a:stretch>
        </p:blipFill>
        <p:spPr>
          <a:xfrm>
            <a:off x="810420" y="2481278"/>
            <a:ext cx="7061697" cy="2880274"/>
          </a:xfrm>
          <a:prstGeom prst="rect">
            <a:avLst/>
          </a:prstGeom>
        </p:spPr>
      </p:pic>
    </p:spTree>
    <p:extLst>
      <p:ext uri="{BB962C8B-B14F-4D97-AF65-F5344CB8AC3E}">
        <p14:creationId xmlns:p14="http://schemas.microsoft.com/office/powerpoint/2010/main" val="229371817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280" y="1343951"/>
            <a:ext cx="11328380" cy="689023"/>
          </a:xfrm>
        </p:spPr>
        <p:txBody>
          <a:bodyPr/>
          <a:lstStyle/>
          <a:p>
            <a:r>
              <a:rPr lang="en-GB" dirty="0">
                <a:latin typeface="Lota Grotesque Alt 1 Bold" panose="00000800000000000000" pitchFamily="50" charset="0"/>
              </a:rPr>
              <a:t>Historical context</a:t>
            </a:r>
          </a:p>
        </p:txBody>
      </p:sp>
      <p:sp>
        <p:nvSpPr>
          <p:cNvPr id="3" name="Content Placeholder 2"/>
          <p:cNvSpPr>
            <a:spLocks noGrp="1"/>
          </p:cNvSpPr>
          <p:nvPr>
            <p:ph idx="1"/>
          </p:nvPr>
        </p:nvSpPr>
        <p:spPr/>
        <p:txBody>
          <a:bodyPr/>
          <a:lstStyle/>
          <a:p>
            <a:r>
              <a:rPr lang="en-GB" sz="2000" dirty="0"/>
              <a:t>Family Group Conferencing (FGC) is a decision-making model developed in New Zealand in the 1980s (</a:t>
            </a:r>
            <a:r>
              <a:rPr lang="en-GB" sz="2000" dirty="0" err="1"/>
              <a:t>Hohashi</a:t>
            </a:r>
            <a:r>
              <a:rPr lang="en-GB" sz="2000" dirty="0"/>
              <a:t> &amp; Yi, 2025), originating in Aotearoa, New Zealand, out of concern that there was overrepresentation of Māori Tamariki (children) in state welfare interventions (Scourfield et al, 2024) who experienced ill treatment in institutions, structural racism and the use of policies and processes that were based on Pakeha (white European).</a:t>
            </a:r>
          </a:p>
          <a:p>
            <a:r>
              <a:rPr lang="en-GB" sz="2000" dirty="0"/>
              <a:t>In colonialist contexts, Indigenous peoples are frequently represented as a ‘problem population’ that requires intervention. This intervention is often significant and can be invasive (</a:t>
            </a:r>
            <a:r>
              <a:rPr lang="en-GB" sz="2000" dirty="0" err="1"/>
              <a:t>Paora</a:t>
            </a:r>
            <a:r>
              <a:rPr lang="en-GB" sz="2000" dirty="0"/>
              <a:t> et al., 2016). Negative representations are often supported by overrepresentation in policy sectors including criminal justice (</a:t>
            </a:r>
            <a:r>
              <a:rPr lang="en-GB" sz="2000" dirty="0" err="1"/>
              <a:t>Paora</a:t>
            </a:r>
            <a:r>
              <a:rPr lang="en-GB" sz="2000" dirty="0"/>
              <a:t> et al., 2016) and social care.</a:t>
            </a:r>
          </a:p>
          <a:p>
            <a:endParaRPr lang="en-GB" sz="2200" dirty="0">
              <a:latin typeface="Lota Grotesque Alt 1" panose="00000500000000000000" pitchFamily="50" charset="0"/>
            </a:endParaRPr>
          </a:p>
          <a:p>
            <a:endParaRPr lang="en-GB" dirty="0"/>
          </a:p>
        </p:txBody>
      </p:sp>
      <p:sp>
        <p:nvSpPr>
          <p:cNvPr id="4" name="Slide Number Placeholder 3"/>
          <p:cNvSpPr>
            <a:spLocks noGrp="1"/>
          </p:cNvSpPr>
          <p:nvPr>
            <p:ph type="sldNum" sz="quarter" idx="10"/>
          </p:nvPr>
        </p:nvSpPr>
        <p:spPr/>
        <p:txBody>
          <a:bodyPr/>
          <a:lstStyle/>
          <a:p>
            <a:fld id="{B230FB2D-6228-4E21-8EA4-AF43349A18F4}" type="slidenum">
              <a:rPr lang="en-GB" smtClean="0"/>
              <a:pPr/>
              <a:t>2</a:t>
            </a:fld>
            <a:endParaRPr lang="en-GB"/>
          </a:p>
        </p:txBody>
      </p:sp>
    </p:spTree>
    <p:extLst>
      <p:ext uri="{BB962C8B-B14F-4D97-AF65-F5344CB8AC3E}">
        <p14:creationId xmlns:p14="http://schemas.microsoft.com/office/powerpoint/2010/main" val="111456908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B8615-1127-B2FE-CEFE-B4D77D0C9790}"/>
              </a:ext>
            </a:extLst>
          </p:cNvPr>
          <p:cNvSpPr>
            <a:spLocks noGrp="1"/>
          </p:cNvSpPr>
          <p:nvPr>
            <p:ph type="title"/>
          </p:nvPr>
        </p:nvSpPr>
        <p:spPr/>
        <p:txBody>
          <a:bodyPr/>
          <a:lstStyle/>
          <a:p>
            <a:r>
              <a:rPr lang="en-GB" dirty="0"/>
              <a:t>Underlying principles of an FGC</a:t>
            </a:r>
          </a:p>
        </p:txBody>
      </p:sp>
      <p:sp>
        <p:nvSpPr>
          <p:cNvPr id="3" name="Content Placeholder 2">
            <a:extLst>
              <a:ext uri="{FF2B5EF4-FFF2-40B4-BE49-F238E27FC236}">
                <a16:creationId xmlns:a16="http://schemas.microsoft.com/office/drawing/2014/main" id="{50983930-098D-C660-2199-E265D7BC82DF}"/>
              </a:ext>
            </a:extLst>
          </p:cNvPr>
          <p:cNvSpPr>
            <a:spLocks noGrp="1"/>
          </p:cNvSpPr>
          <p:nvPr>
            <p:ph sz="half" idx="1"/>
          </p:nvPr>
        </p:nvSpPr>
        <p:spPr>
          <a:xfrm>
            <a:off x="313912" y="2326524"/>
            <a:ext cx="10884356" cy="4249463"/>
          </a:xfrm>
        </p:spPr>
        <p:txBody>
          <a:bodyPr/>
          <a:lstStyle/>
          <a:p>
            <a:r>
              <a:rPr lang="en-GB" dirty="0"/>
              <a:t>The principles and values of FGC are based on New Zealand Māori culture.</a:t>
            </a:r>
          </a:p>
          <a:p>
            <a:r>
              <a:rPr lang="en-GB" dirty="0"/>
              <a:t>In traditional Māori culture, Whānau is the term for the basic extended family group, often encompassing three or four generations and was the space where initial teaching and socialisation occurred (</a:t>
            </a:r>
            <a:r>
              <a:rPr lang="en-GB" dirty="0" err="1"/>
              <a:t>Hohashi</a:t>
            </a:r>
            <a:r>
              <a:rPr lang="en-GB" dirty="0"/>
              <a:t> &amp; Yi, 2025). </a:t>
            </a:r>
          </a:p>
          <a:p>
            <a:r>
              <a:rPr lang="en-GB" dirty="0"/>
              <a:t>The FGC model arose in recognition of the significance of this family unit in decision making, and caregiving.</a:t>
            </a:r>
          </a:p>
          <a:p>
            <a:r>
              <a:rPr lang="en-GB" dirty="0"/>
              <a:t>It is important to understand the cultural foundations of the FGC model in order to effectively deliver an FGC.</a:t>
            </a:r>
          </a:p>
          <a:p>
            <a:endParaRPr lang="en-GB" dirty="0"/>
          </a:p>
        </p:txBody>
      </p:sp>
      <p:sp>
        <p:nvSpPr>
          <p:cNvPr id="5" name="Slide Number Placeholder 4">
            <a:extLst>
              <a:ext uri="{FF2B5EF4-FFF2-40B4-BE49-F238E27FC236}">
                <a16:creationId xmlns:a16="http://schemas.microsoft.com/office/drawing/2014/main" id="{A6DC7B8D-CD86-35BD-7DF8-BCE8B01F10A4}"/>
              </a:ext>
            </a:extLst>
          </p:cNvPr>
          <p:cNvSpPr>
            <a:spLocks noGrp="1"/>
          </p:cNvSpPr>
          <p:nvPr>
            <p:ph type="sldNum" sz="quarter" idx="4"/>
          </p:nvPr>
        </p:nvSpPr>
        <p:spPr/>
        <p:txBody>
          <a:bodyPr/>
          <a:lstStyle/>
          <a:p>
            <a:fld id="{1C5C9FE9-8E8A-4237-A028-0547BDB48ABA}" type="slidenum">
              <a:rPr lang="en-GB" smtClean="0"/>
              <a:pPr/>
              <a:t>3</a:t>
            </a:fld>
            <a:endParaRPr lang="en-GB"/>
          </a:p>
        </p:txBody>
      </p:sp>
    </p:spTree>
    <p:extLst>
      <p:ext uri="{BB962C8B-B14F-4D97-AF65-F5344CB8AC3E}">
        <p14:creationId xmlns:p14="http://schemas.microsoft.com/office/powerpoint/2010/main" val="368917232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4A5E1F-E484-DD01-8717-E952CD9D16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0702F3-B43F-4B8C-95B7-79AEB28AB2D6}"/>
              </a:ext>
            </a:extLst>
          </p:cNvPr>
          <p:cNvSpPr>
            <a:spLocks noGrp="1"/>
          </p:cNvSpPr>
          <p:nvPr>
            <p:ph type="title"/>
          </p:nvPr>
        </p:nvSpPr>
        <p:spPr/>
        <p:txBody>
          <a:bodyPr/>
          <a:lstStyle/>
          <a:p>
            <a:r>
              <a:rPr lang="en-GB" dirty="0"/>
              <a:t>Underlying principles of an FGC</a:t>
            </a:r>
          </a:p>
        </p:txBody>
      </p:sp>
      <p:sp>
        <p:nvSpPr>
          <p:cNvPr id="3" name="Content Placeholder 2">
            <a:extLst>
              <a:ext uri="{FF2B5EF4-FFF2-40B4-BE49-F238E27FC236}">
                <a16:creationId xmlns:a16="http://schemas.microsoft.com/office/drawing/2014/main" id="{5E8FC98B-E404-F679-3A4C-35C5DE0ABE33}"/>
              </a:ext>
            </a:extLst>
          </p:cNvPr>
          <p:cNvSpPr>
            <a:spLocks noGrp="1"/>
          </p:cNvSpPr>
          <p:nvPr>
            <p:ph sz="half" idx="1"/>
          </p:nvPr>
        </p:nvSpPr>
        <p:spPr>
          <a:xfrm>
            <a:off x="313912" y="2149878"/>
            <a:ext cx="11564176" cy="4249463"/>
          </a:xfrm>
        </p:spPr>
        <p:txBody>
          <a:bodyPr/>
          <a:lstStyle/>
          <a:p>
            <a:r>
              <a:rPr lang="en-GB" dirty="0"/>
              <a:t>The first and most important assumption according to many FGC organizations is that people and their social networks are able to create their own plan, rather than relying on professionals to set up a plan for them (Metze et al., 2015).</a:t>
            </a:r>
          </a:p>
          <a:p>
            <a:r>
              <a:rPr lang="en-GB" dirty="0"/>
              <a:t>The FGC model assumes that a care plan made up by the social network is more sustainable because social networks are mobilized to take responsibility for the client. This way, a client can rely on family and is not made dependent on a professional who will inevitably have to step back after a while (Metze et al., 2015).</a:t>
            </a:r>
          </a:p>
          <a:p>
            <a:endParaRPr lang="en-GB" dirty="0"/>
          </a:p>
        </p:txBody>
      </p:sp>
      <p:sp>
        <p:nvSpPr>
          <p:cNvPr id="5" name="Slide Number Placeholder 4">
            <a:extLst>
              <a:ext uri="{FF2B5EF4-FFF2-40B4-BE49-F238E27FC236}">
                <a16:creationId xmlns:a16="http://schemas.microsoft.com/office/drawing/2014/main" id="{C21B8011-88EA-0C22-4388-E5C2501421CC}"/>
              </a:ext>
            </a:extLst>
          </p:cNvPr>
          <p:cNvSpPr>
            <a:spLocks noGrp="1"/>
          </p:cNvSpPr>
          <p:nvPr>
            <p:ph type="sldNum" sz="quarter" idx="4"/>
          </p:nvPr>
        </p:nvSpPr>
        <p:spPr/>
        <p:txBody>
          <a:bodyPr/>
          <a:lstStyle/>
          <a:p>
            <a:fld id="{1C5C9FE9-8E8A-4237-A028-0547BDB48ABA}" type="slidenum">
              <a:rPr lang="en-GB" smtClean="0"/>
              <a:pPr/>
              <a:t>4</a:t>
            </a:fld>
            <a:endParaRPr lang="en-GB"/>
          </a:p>
        </p:txBody>
      </p:sp>
    </p:spTree>
    <p:extLst>
      <p:ext uri="{BB962C8B-B14F-4D97-AF65-F5344CB8AC3E}">
        <p14:creationId xmlns:p14="http://schemas.microsoft.com/office/powerpoint/2010/main" val="157758037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CE6A3-67C4-3412-C5AE-7A3622DA0BF3}"/>
              </a:ext>
            </a:extLst>
          </p:cNvPr>
          <p:cNvSpPr>
            <a:spLocks noGrp="1"/>
          </p:cNvSpPr>
          <p:nvPr>
            <p:ph type="title"/>
          </p:nvPr>
        </p:nvSpPr>
        <p:spPr/>
        <p:txBody>
          <a:bodyPr/>
          <a:lstStyle/>
          <a:p>
            <a:r>
              <a:rPr lang="en-GB" dirty="0"/>
              <a:t>The UK context</a:t>
            </a:r>
          </a:p>
        </p:txBody>
      </p:sp>
      <p:sp>
        <p:nvSpPr>
          <p:cNvPr id="3" name="Content Placeholder 2">
            <a:extLst>
              <a:ext uri="{FF2B5EF4-FFF2-40B4-BE49-F238E27FC236}">
                <a16:creationId xmlns:a16="http://schemas.microsoft.com/office/drawing/2014/main" id="{6809D45D-0A09-01E8-E56A-58EE206B2B19}"/>
              </a:ext>
            </a:extLst>
          </p:cNvPr>
          <p:cNvSpPr>
            <a:spLocks noGrp="1"/>
          </p:cNvSpPr>
          <p:nvPr>
            <p:ph sz="half" idx="1"/>
          </p:nvPr>
        </p:nvSpPr>
        <p:spPr>
          <a:xfrm>
            <a:off x="313912" y="2326524"/>
            <a:ext cx="11448028" cy="4249463"/>
          </a:xfrm>
        </p:spPr>
        <p:txBody>
          <a:bodyPr/>
          <a:lstStyle/>
          <a:p>
            <a:r>
              <a:rPr lang="en-GB" dirty="0"/>
              <a:t>FGCs have been widely used in the UK, with similarities and differences between England, Northern Ireland, Scotland and Wales (Scourfield et al., 2024).</a:t>
            </a:r>
          </a:p>
          <a:p>
            <a:r>
              <a:rPr lang="en-GB" dirty="0"/>
              <a:t>The Family Rights Group suggested in 2019 that three-quarters of local authorities in England and Wales commission FGCs, meaning that around 15,000 children in the UK may be involved in FGCs each year (Scourfield et al., 2024).</a:t>
            </a:r>
          </a:p>
          <a:p>
            <a:r>
              <a:rPr lang="en-GB" dirty="0"/>
              <a:t> FGCs have also become more routinely utilised in adult services, in relation to mental health, homelessness, older adult care and (</a:t>
            </a:r>
            <a:r>
              <a:rPr lang="en-GB" dirty="0" err="1"/>
              <a:t>Hohashi</a:t>
            </a:r>
            <a:r>
              <a:rPr lang="en-GB" dirty="0"/>
              <a:t> &amp; Yi, 2025).</a:t>
            </a:r>
          </a:p>
          <a:p>
            <a:endParaRPr lang="en-GB" dirty="0"/>
          </a:p>
        </p:txBody>
      </p:sp>
      <p:sp>
        <p:nvSpPr>
          <p:cNvPr id="5" name="Slide Number Placeholder 4">
            <a:extLst>
              <a:ext uri="{FF2B5EF4-FFF2-40B4-BE49-F238E27FC236}">
                <a16:creationId xmlns:a16="http://schemas.microsoft.com/office/drawing/2014/main" id="{D780A4AA-CBE0-48E8-AB9C-4CA35675B5BA}"/>
              </a:ext>
            </a:extLst>
          </p:cNvPr>
          <p:cNvSpPr>
            <a:spLocks noGrp="1"/>
          </p:cNvSpPr>
          <p:nvPr>
            <p:ph type="sldNum" sz="quarter" idx="4"/>
          </p:nvPr>
        </p:nvSpPr>
        <p:spPr/>
        <p:txBody>
          <a:bodyPr/>
          <a:lstStyle/>
          <a:p>
            <a:fld id="{1C5C9FE9-8E8A-4237-A028-0547BDB48ABA}" type="slidenum">
              <a:rPr lang="en-GB" smtClean="0"/>
              <a:pPr/>
              <a:t>5</a:t>
            </a:fld>
            <a:endParaRPr lang="en-GB"/>
          </a:p>
        </p:txBody>
      </p:sp>
    </p:spTree>
    <p:extLst>
      <p:ext uri="{BB962C8B-B14F-4D97-AF65-F5344CB8AC3E}">
        <p14:creationId xmlns:p14="http://schemas.microsoft.com/office/powerpoint/2010/main" val="410662657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DCCC81-4725-F640-5F4B-221C87CE31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CD6227-21E8-B9BE-1F13-F371077BDAC6}"/>
              </a:ext>
            </a:extLst>
          </p:cNvPr>
          <p:cNvSpPr>
            <a:spLocks noGrp="1"/>
          </p:cNvSpPr>
          <p:nvPr>
            <p:ph type="title"/>
          </p:nvPr>
        </p:nvSpPr>
        <p:spPr/>
        <p:txBody>
          <a:bodyPr/>
          <a:lstStyle/>
          <a:p>
            <a:r>
              <a:rPr lang="en-GB" dirty="0"/>
              <a:t>The UK context</a:t>
            </a:r>
          </a:p>
        </p:txBody>
      </p:sp>
      <p:sp>
        <p:nvSpPr>
          <p:cNvPr id="3" name="Content Placeholder 2">
            <a:extLst>
              <a:ext uri="{FF2B5EF4-FFF2-40B4-BE49-F238E27FC236}">
                <a16:creationId xmlns:a16="http://schemas.microsoft.com/office/drawing/2014/main" id="{E04AA7C3-C68D-5184-5A41-C3F136C2EE84}"/>
              </a:ext>
            </a:extLst>
          </p:cNvPr>
          <p:cNvSpPr>
            <a:spLocks noGrp="1"/>
          </p:cNvSpPr>
          <p:nvPr>
            <p:ph sz="half" idx="1"/>
          </p:nvPr>
        </p:nvSpPr>
        <p:spPr>
          <a:xfrm>
            <a:off x="313912" y="2326524"/>
            <a:ext cx="11095306" cy="4249463"/>
          </a:xfrm>
        </p:spPr>
        <p:txBody>
          <a:bodyPr/>
          <a:lstStyle/>
          <a:p>
            <a:r>
              <a:rPr lang="en-GB" dirty="0"/>
              <a:t>People accessing services have increasingly requested the ability to co-decide and co-create their care and support. In tandem with this, we have seen a paradigm shift in welfare states, focusing on more rights but also on increasing responsibilities for citizens (Metze et al., 2015).</a:t>
            </a:r>
          </a:p>
          <a:p>
            <a:r>
              <a:rPr lang="en-GB" dirty="0"/>
              <a:t>As a decision-making model FGC supports this call for equal rights and self-management and the push for more informal and less professional care coming from the governments. Potentially, the FGC can represent a more social embodiment of the shift towards a liberal care mode (Metze et al., 2015).</a:t>
            </a:r>
          </a:p>
          <a:p>
            <a:endParaRPr lang="en-GB" dirty="0"/>
          </a:p>
        </p:txBody>
      </p:sp>
      <p:sp>
        <p:nvSpPr>
          <p:cNvPr id="5" name="Slide Number Placeholder 4">
            <a:extLst>
              <a:ext uri="{FF2B5EF4-FFF2-40B4-BE49-F238E27FC236}">
                <a16:creationId xmlns:a16="http://schemas.microsoft.com/office/drawing/2014/main" id="{886AC0F3-D8C3-5A4A-B4F6-BA1A779E595C}"/>
              </a:ext>
            </a:extLst>
          </p:cNvPr>
          <p:cNvSpPr>
            <a:spLocks noGrp="1"/>
          </p:cNvSpPr>
          <p:nvPr>
            <p:ph type="sldNum" sz="quarter" idx="4"/>
          </p:nvPr>
        </p:nvSpPr>
        <p:spPr/>
        <p:txBody>
          <a:bodyPr/>
          <a:lstStyle/>
          <a:p>
            <a:fld id="{1C5C9FE9-8E8A-4237-A028-0547BDB48ABA}" type="slidenum">
              <a:rPr lang="en-GB" smtClean="0"/>
              <a:pPr/>
              <a:t>6</a:t>
            </a:fld>
            <a:endParaRPr lang="en-GB"/>
          </a:p>
        </p:txBody>
      </p:sp>
    </p:spTree>
    <p:extLst>
      <p:ext uri="{BB962C8B-B14F-4D97-AF65-F5344CB8AC3E}">
        <p14:creationId xmlns:p14="http://schemas.microsoft.com/office/powerpoint/2010/main" val="252183854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B2FF5-765E-E662-BC47-96C5E6760077}"/>
              </a:ext>
            </a:extLst>
          </p:cNvPr>
          <p:cNvSpPr>
            <a:spLocks noGrp="1"/>
          </p:cNvSpPr>
          <p:nvPr>
            <p:ph type="title"/>
          </p:nvPr>
        </p:nvSpPr>
        <p:spPr/>
        <p:txBody>
          <a:bodyPr/>
          <a:lstStyle/>
          <a:p>
            <a:r>
              <a:rPr lang="en-GB" dirty="0"/>
              <a:t>What is Family and Group Conferencing for Adults?</a:t>
            </a:r>
          </a:p>
        </p:txBody>
      </p:sp>
      <p:sp>
        <p:nvSpPr>
          <p:cNvPr id="3" name="Content Placeholder 2">
            <a:extLst>
              <a:ext uri="{FF2B5EF4-FFF2-40B4-BE49-F238E27FC236}">
                <a16:creationId xmlns:a16="http://schemas.microsoft.com/office/drawing/2014/main" id="{C51617EA-54CE-FE0F-87B7-09DECFAFE152}"/>
              </a:ext>
            </a:extLst>
          </p:cNvPr>
          <p:cNvSpPr>
            <a:spLocks noGrp="1"/>
          </p:cNvSpPr>
          <p:nvPr>
            <p:ph sz="half" idx="1"/>
          </p:nvPr>
        </p:nvSpPr>
        <p:spPr>
          <a:xfrm>
            <a:off x="313911" y="1981211"/>
            <a:ext cx="11340375" cy="4511664"/>
          </a:xfrm>
        </p:spPr>
        <p:txBody>
          <a:bodyPr/>
          <a:lstStyle/>
          <a:p>
            <a:pPr marL="0" indent="0">
              <a:buNone/>
            </a:pPr>
            <a:endParaRPr lang="en-GB" dirty="0"/>
          </a:p>
          <a:p>
            <a:r>
              <a:rPr lang="en-GB" dirty="0"/>
              <a:t>FGCs are broad and can tackle various issues including relationship breakdowns due to the impact of illness and/or a crisis situation, mental health recovery planning, discharge planning, isolation, planning for a change in social situation or to address a safeguarding concern.</a:t>
            </a:r>
          </a:p>
          <a:p>
            <a:r>
              <a:rPr lang="en-GB" dirty="0"/>
              <a:t>The goal of the FGC is to ensure that the discussion is relevant to the central person and network and covers what they think is important. </a:t>
            </a:r>
          </a:p>
          <a:p>
            <a:r>
              <a:rPr lang="en-GB" dirty="0"/>
              <a:t>The role of the FGC coordinator in adult services is to work alongside the central person to address topics and areas of their life where they identify a need for change.  </a:t>
            </a:r>
          </a:p>
          <a:p>
            <a:endParaRPr lang="en-GB" dirty="0"/>
          </a:p>
          <a:p>
            <a:endParaRPr lang="en-GB" dirty="0"/>
          </a:p>
        </p:txBody>
      </p:sp>
      <p:sp>
        <p:nvSpPr>
          <p:cNvPr id="5" name="Slide Number Placeholder 4">
            <a:extLst>
              <a:ext uri="{FF2B5EF4-FFF2-40B4-BE49-F238E27FC236}">
                <a16:creationId xmlns:a16="http://schemas.microsoft.com/office/drawing/2014/main" id="{B4BEAFE6-5CEA-06A9-6E29-80BA72960F4B}"/>
              </a:ext>
            </a:extLst>
          </p:cNvPr>
          <p:cNvSpPr>
            <a:spLocks noGrp="1"/>
          </p:cNvSpPr>
          <p:nvPr>
            <p:ph type="sldNum" sz="quarter" idx="4"/>
          </p:nvPr>
        </p:nvSpPr>
        <p:spPr/>
        <p:txBody>
          <a:bodyPr/>
          <a:lstStyle/>
          <a:p>
            <a:fld id="{1C5C9FE9-8E8A-4237-A028-0547BDB48ABA}" type="slidenum">
              <a:rPr lang="en-GB" smtClean="0"/>
              <a:pPr/>
              <a:t>7</a:t>
            </a:fld>
            <a:endParaRPr lang="en-GB"/>
          </a:p>
        </p:txBody>
      </p:sp>
    </p:spTree>
    <p:extLst>
      <p:ext uri="{BB962C8B-B14F-4D97-AF65-F5344CB8AC3E}">
        <p14:creationId xmlns:p14="http://schemas.microsoft.com/office/powerpoint/2010/main" val="208136841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8049E1-3ABA-BCB7-2E36-69572AC1A5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98CAF8-E0AF-A77F-031B-9D6C0E7AEC0E}"/>
              </a:ext>
            </a:extLst>
          </p:cNvPr>
          <p:cNvSpPr>
            <a:spLocks noGrp="1"/>
          </p:cNvSpPr>
          <p:nvPr>
            <p:ph type="title"/>
          </p:nvPr>
        </p:nvSpPr>
        <p:spPr/>
        <p:txBody>
          <a:bodyPr/>
          <a:lstStyle/>
          <a:p>
            <a:r>
              <a:rPr lang="en-GB" dirty="0"/>
              <a:t>What is Family and Group Conferencing for Adults?</a:t>
            </a:r>
          </a:p>
        </p:txBody>
      </p:sp>
      <p:sp>
        <p:nvSpPr>
          <p:cNvPr id="3" name="Content Placeholder 2">
            <a:extLst>
              <a:ext uri="{FF2B5EF4-FFF2-40B4-BE49-F238E27FC236}">
                <a16:creationId xmlns:a16="http://schemas.microsoft.com/office/drawing/2014/main" id="{60D750F7-3727-8286-D98B-33E668FEE1A0}"/>
              </a:ext>
            </a:extLst>
          </p:cNvPr>
          <p:cNvSpPr>
            <a:spLocks noGrp="1"/>
          </p:cNvSpPr>
          <p:nvPr>
            <p:ph sz="half" idx="1"/>
          </p:nvPr>
        </p:nvSpPr>
        <p:spPr>
          <a:xfrm>
            <a:off x="313912" y="1858933"/>
            <a:ext cx="11189320" cy="4249463"/>
          </a:xfrm>
        </p:spPr>
        <p:txBody>
          <a:bodyPr/>
          <a:lstStyle/>
          <a:p>
            <a:pPr marL="0" indent="0">
              <a:buNone/>
            </a:pPr>
            <a:endParaRPr lang="en-GB" dirty="0"/>
          </a:p>
          <a:p>
            <a:r>
              <a:rPr lang="en-GB" dirty="0"/>
              <a:t>The FGC coordinator will encourage management of open discussions that creates a context where participants are open to change to support making new plans to address the areas of need. </a:t>
            </a:r>
          </a:p>
          <a:p>
            <a:r>
              <a:rPr lang="en-GB" dirty="0"/>
              <a:t>The FGC coordinator will prepare and build a respectful rapport with participants of the FGC then asks them to come together to make plans and to take a collective responsibility to implement the plan.</a:t>
            </a:r>
          </a:p>
          <a:p>
            <a:endParaRPr lang="en-GB" dirty="0"/>
          </a:p>
          <a:p>
            <a:endParaRPr lang="en-GB" dirty="0"/>
          </a:p>
        </p:txBody>
      </p:sp>
      <p:sp>
        <p:nvSpPr>
          <p:cNvPr id="5" name="Slide Number Placeholder 4">
            <a:extLst>
              <a:ext uri="{FF2B5EF4-FFF2-40B4-BE49-F238E27FC236}">
                <a16:creationId xmlns:a16="http://schemas.microsoft.com/office/drawing/2014/main" id="{AB8B033B-5849-62B0-4594-AECC4E5F4E6A}"/>
              </a:ext>
            </a:extLst>
          </p:cNvPr>
          <p:cNvSpPr>
            <a:spLocks noGrp="1"/>
          </p:cNvSpPr>
          <p:nvPr>
            <p:ph type="sldNum" sz="quarter" idx="4"/>
          </p:nvPr>
        </p:nvSpPr>
        <p:spPr/>
        <p:txBody>
          <a:bodyPr/>
          <a:lstStyle/>
          <a:p>
            <a:fld id="{1C5C9FE9-8E8A-4237-A028-0547BDB48ABA}" type="slidenum">
              <a:rPr lang="en-GB" smtClean="0"/>
              <a:pPr/>
              <a:t>8</a:t>
            </a:fld>
            <a:endParaRPr lang="en-GB"/>
          </a:p>
        </p:txBody>
      </p:sp>
    </p:spTree>
    <p:extLst>
      <p:ext uri="{BB962C8B-B14F-4D97-AF65-F5344CB8AC3E}">
        <p14:creationId xmlns:p14="http://schemas.microsoft.com/office/powerpoint/2010/main" val="50600175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DD3CBC-C9BA-7D23-E561-061F43667C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A5AD30-704F-1CE0-CBED-BE4E71D55832}"/>
              </a:ext>
            </a:extLst>
          </p:cNvPr>
          <p:cNvSpPr>
            <a:spLocks noGrp="1"/>
          </p:cNvSpPr>
          <p:nvPr>
            <p:ph type="title"/>
          </p:nvPr>
        </p:nvSpPr>
        <p:spPr/>
        <p:txBody>
          <a:bodyPr/>
          <a:lstStyle/>
          <a:p>
            <a:r>
              <a:rPr lang="en-GB" dirty="0"/>
              <a:t>What is Family and Group Conferencing for Adults?</a:t>
            </a:r>
          </a:p>
        </p:txBody>
      </p:sp>
      <p:sp>
        <p:nvSpPr>
          <p:cNvPr id="3" name="Content Placeholder 2">
            <a:extLst>
              <a:ext uri="{FF2B5EF4-FFF2-40B4-BE49-F238E27FC236}">
                <a16:creationId xmlns:a16="http://schemas.microsoft.com/office/drawing/2014/main" id="{88C154F3-C687-6335-E2E0-924DEF531CD5}"/>
              </a:ext>
            </a:extLst>
          </p:cNvPr>
          <p:cNvSpPr>
            <a:spLocks noGrp="1"/>
          </p:cNvSpPr>
          <p:nvPr>
            <p:ph sz="half" idx="1"/>
          </p:nvPr>
        </p:nvSpPr>
        <p:spPr>
          <a:xfrm>
            <a:off x="241176" y="2243412"/>
            <a:ext cx="11189320" cy="4249463"/>
          </a:xfrm>
        </p:spPr>
        <p:txBody>
          <a:bodyPr/>
          <a:lstStyle/>
          <a:p>
            <a:r>
              <a:rPr lang="en-GB" sz="2800" dirty="0"/>
              <a:t>The FGC forum is often presented as reinvigorating the practice of “ancient,” “Western” restorative justice practices aided by the respectful, judicious application of Indigenous philosophies and cultural practices (Moyle &amp; Tauri, 2016). </a:t>
            </a:r>
          </a:p>
          <a:p>
            <a:r>
              <a:rPr lang="en-GB" sz="2800" dirty="0"/>
              <a:t>As such, FGC has been frequently cited as “representing a culturally appropriate and empowering justice mechanism for Indigenous people and Communities” (Moyle &amp; Tauri, 2016). </a:t>
            </a:r>
          </a:p>
          <a:p>
            <a:pPr marL="0" indent="0">
              <a:buNone/>
            </a:pPr>
            <a:endParaRPr lang="en-GB" dirty="0"/>
          </a:p>
          <a:p>
            <a:endParaRPr lang="en-GB" dirty="0"/>
          </a:p>
          <a:p>
            <a:endParaRPr lang="en-GB" dirty="0"/>
          </a:p>
        </p:txBody>
      </p:sp>
      <p:sp>
        <p:nvSpPr>
          <p:cNvPr id="5" name="Slide Number Placeholder 4">
            <a:extLst>
              <a:ext uri="{FF2B5EF4-FFF2-40B4-BE49-F238E27FC236}">
                <a16:creationId xmlns:a16="http://schemas.microsoft.com/office/drawing/2014/main" id="{4D573216-FCC7-3FDD-75B7-E6E86BFD8D9A}"/>
              </a:ext>
            </a:extLst>
          </p:cNvPr>
          <p:cNvSpPr>
            <a:spLocks noGrp="1"/>
          </p:cNvSpPr>
          <p:nvPr>
            <p:ph type="sldNum" sz="quarter" idx="4"/>
          </p:nvPr>
        </p:nvSpPr>
        <p:spPr/>
        <p:txBody>
          <a:bodyPr/>
          <a:lstStyle/>
          <a:p>
            <a:fld id="{1C5C9FE9-8E8A-4237-A028-0547BDB48ABA}" type="slidenum">
              <a:rPr lang="en-GB" smtClean="0"/>
              <a:pPr/>
              <a:t>9</a:t>
            </a:fld>
            <a:endParaRPr lang="en-GB"/>
          </a:p>
        </p:txBody>
      </p:sp>
    </p:spTree>
    <p:extLst>
      <p:ext uri="{BB962C8B-B14F-4D97-AF65-F5344CB8AC3E}">
        <p14:creationId xmlns:p14="http://schemas.microsoft.com/office/powerpoint/2010/main" val="3507954192"/>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RiP Powerpoint">
  <a:themeElements>
    <a:clrScheme name="RiP Palette">
      <a:dk1>
        <a:srgbClr val="000000"/>
      </a:dk1>
      <a:lt1>
        <a:srgbClr val="FFFFFF"/>
      </a:lt1>
      <a:dk2>
        <a:srgbClr val="000000"/>
      </a:dk2>
      <a:lt2>
        <a:srgbClr val="E64135"/>
      </a:lt2>
      <a:accent1>
        <a:srgbClr val="E64135"/>
      </a:accent1>
      <a:accent2>
        <a:srgbClr val="7B0035"/>
      </a:accent2>
      <a:accent3>
        <a:srgbClr val="AD0051"/>
      </a:accent3>
      <a:accent4>
        <a:srgbClr val="E95E27"/>
      </a:accent4>
      <a:accent5>
        <a:srgbClr val="F8AE00"/>
      </a:accent5>
      <a:accent6>
        <a:srgbClr val="737373"/>
      </a:accent6>
      <a:hlink>
        <a:srgbClr val="FF0000"/>
      </a:hlink>
      <a:folHlink>
        <a:srgbClr val="FF0000"/>
      </a:folHlink>
    </a:clrScheme>
    <a:fontScheme name="rip">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8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8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rip 1">
        <a:dk1>
          <a:srgbClr val="000066"/>
        </a:dk1>
        <a:lt1>
          <a:srgbClr val="FFFFEB"/>
        </a:lt1>
        <a:dk2>
          <a:srgbClr val="336699"/>
        </a:dk2>
        <a:lt2>
          <a:srgbClr val="FFFFEB"/>
        </a:lt2>
        <a:accent1>
          <a:srgbClr val="666699"/>
        </a:accent1>
        <a:accent2>
          <a:srgbClr val="99CCFF"/>
        </a:accent2>
        <a:accent3>
          <a:srgbClr val="ADB8CA"/>
        </a:accent3>
        <a:accent4>
          <a:srgbClr val="DADAC9"/>
        </a:accent4>
        <a:accent5>
          <a:srgbClr val="B8B8CA"/>
        </a:accent5>
        <a:accent6>
          <a:srgbClr val="8AB9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rip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clrMap bg1="lt1" tx1="dk1" bg2="lt2" tx2="dk2" accent1="accent1" accent2="accent2" accent3="accent3" accent4="accent4" accent5="accent5" accent6="accent6" hlink="hlink" folHlink="folHlink"/>
    </a:extraClrScheme>
    <a:extraClrScheme>
      <a:clrScheme name="rip 3">
        <a:dk1>
          <a:srgbClr val="000000"/>
        </a:dk1>
        <a:lt1>
          <a:srgbClr val="FFFFFF"/>
        </a:lt1>
        <a:dk2>
          <a:srgbClr val="000000"/>
        </a:dk2>
        <a:lt2>
          <a:srgbClr val="5F5F5F"/>
        </a:lt2>
        <a:accent1>
          <a:srgbClr val="C0C0C0"/>
        </a:accent1>
        <a:accent2>
          <a:srgbClr val="808080"/>
        </a:accent2>
        <a:accent3>
          <a:srgbClr val="FFFFFF"/>
        </a:accent3>
        <a:accent4>
          <a:srgbClr val="000000"/>
        </a:accent4>
        <a:accent5>
          <a:srgbClr val="DCDCDC"/>
        </a:accent5>
        <a:accent6>
          <a:srgbClr val="737373"/>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rip 4">
        <a:dk1>
          <a:srgbClr val="000000"/>
        </a:dk1>
        <a:lt1>
          <a:srgbClr val="FFFFFF"/>
        </a:lt1>
        <a:dk2>
          <a:srgbClr val="9900CC"/>
        </a:dk2>
        <a:lt2>
          <a:srgbClr val="0033CC"/>
        </a:lt2>
        <a:accent1>
          <a:srgbClr val="FFCC66"/>
        </a:accent1>
        <a:accent2>
          <a:srgbClr val="33CC33"/>
        </a:accent2>
        <a:accent3>
          <a:srgbClr val="FFFFFF"/>
        </a:accent3>
        <a:accent4>
          <a:srgbClr val="000000"/>
        </a:accent4>
        <a:accent5>
          <a:srgbClr val="FFE2B8"/>
        </a:accent5>
        <a:accent6>
          <a:srgbClr val="2DB92D"/>
        </a:accent6>
        <a:hlink>
          <a:srgbClr val="9900CC"/>
        </a:hlink>
        <a:folHlink>
          <a:srgbClr val="9900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RiP Powerpoint">
  <a:themeElements>
    <a:clrScheme name="RiP Palette">
      <a:dk1>
        <a:srgbClr val="000000"/>
      </a:dk1>
      <a:lt1>
        <a:srgbClr val="FFFFFF"/>
      </a:lt1>
      <a:dk2>
        <a:srgbClr val="000000"/>
      </a:dk2>
      <a:lt2>
        <a:srgbClr val="E64135"/>
      </a:lt2>
      <a:accent1>
        <a:srgbClr val="E64135"/>
      </a:accent1>
      <a:accent2>
        <a:srgbClr val="7B0035"/>
      </a:accent2>
      <a:accent3>
        <a:srgbClr val="AD0051"/>
      </a:accent3>
      <a:accent4>
        <a:srgbClr val="E95E27"/>
      </a:accent4>
      <a:accent5>
        <a:srgbClr val="F8AE00"/>
      </a:accent5>
      <a:accent6>
        <a:srgbClr val="737373"/>
      </a:accent6>
      <a:hlink>
        <a:srgbClr val="FF0000"/>
      </a:hlink>
      <a:folHlink>
        <a:srgbClr val="FF0000"/>
      </a:folHlink>
    </a:clrScheme>
    <a:fontScheme name="rip">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8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8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rip 1">
        <a:dk1>
          <a:srgbClr val="000066"/>
        </a:dk1>
        <a:lt1>
          <a:srgbClr val="FFFFEB"/>
        </a:lt1>
        <a:dk2>
          <a:srgbClr val="336699"/>
        </a:dk2>
        <a:lt2>
          <a:srgbClr val="FFFFEB"/>
        </a:lt2>
        <a:accent1>
          <a:srgbClr val="666699"/>
        </a:accent1>
        <a:accent2>
          <a:srgbClr val="99CCFF"/>
        </a:accent2>
        <a:accent3>
          <a:srgbClr val="ADB8CA"/>
        </a:accent3>
        <a:accent4>
          <a:srgbClr val="DADAC9"/>
        </a:accent4>
        <a:accent5>
          <a:srgbClr val="B8B8CA"/>
        </a:accent5>
        <a:accent6>
          <a:srgbClr val="8AB9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rip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clrMap bg1="lt1" tx1="dk1" bg2="lt2" tx2="dk2" accent1="accent1" accent2="accent2" accent3="accent3" accent4="accent4" accent5="accent5" accent6="accent6" hlink="hlink" folHlink="folHlink"/>
    </a:extraClrScheme>
    <a:extraClrScheme>
      <a:clrScheme name="rip 3">
        <a:dk1>
          <a:srgbClr val="000000"/>
        </a:dk1>
        <a:lt1>
          <a:srgbClr val="FFFFFF"/>
        </a:lt1>
        <a:dk2>
          <a:srgbClr val="000000"/>
        </a:dk2>
        <a:lt2>
          <a:srgbClr val="5F5F5F"/>
        </a:lt2>
        <a:accent1>
          <a:srgbClr val="C0C0C0"/>
        </a:accent1>
        <a:accent2>
          <a:srgbClr val="808080"/>
        </a:accent2>
        <a:accent3>
          <a:srgbClr val="FFFFFF"/>
        </a:accent3>
        <a:accent4>
          <a:srgbClr val="000000"/>
        </a:accent4>
        <a:accent5>
          <a:srgbClr val="DCDCDC"/>
        </a:accent5>
        <a:accent6>
          <a:srgbClr val="737373"/>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rip 4">
        <a:dk1>
          <a:srgbClr val="000000"/>
        </a:dk1>
        <a:lt1>
          <a:srgbClr val="FFFFFF"/>
        </a:lt1>
        <a:dk2>
          <a:srgbClr val="9900CC"/>
        </a:dk2>
        <a:lt2>
          <a:srgbClr val="0033CC"/>
        </a:lt2>
        <a:accent1>
          <a:srgbClr val="FFCC66"/>
        </a:accent1>
        <a:accent2>
          <a:srgbClr val="33CC33"/>
        </a:accent2>
        <a:accent3>
          <a:srgbClr val="FFFFFF"/>
        </a:accent3>
        <a:accent4>
          <a:srgbClr val="000000"/>
        </a:accent4>
        <a:accent5>
          <a:srgbClr val="FFE2B8"/>
        </a:accent5>
        <a:accent6>
          <a:srgbClr val="2DB92D"/>
        </a:accent6>
        <a:hlink>
          <a:srgbClr val="9900CC"/>
        </a:hlink>
        <a:folHlink>
          <a:srgbClr val="9900C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AC6DD528073654998303FE1E06E6B5A" ma:contentTypeVersion="18" ma:contentTypeDescription="Create a new document." ma:contentTypeScope="" ma:versionID="e43f5ea7e7be3ff4d8ac334ea1837da8">
  <xsd:schema xmlns:xsd="http://www.w3.org/2001/XMLSchema" xmlns:xs="http://www.w3.org/2001/XMLSchema" xmlns:p="http://schemas.microsoft.com/office/2006/metadata/properties" xmlns:ns2="43c27334-1e3c-4f34-b573-78288bbd93ed" xmlns:ns3="5b5b3591-f271-4dce-9d11-39b208412003" targetNamespace="http://schemas.microsoft.com/office/2006/metadata/properties" ma:root="true" ma:fieldsID="1fbfa992d55f192c49cda1e7ae379863" ns2:_="" ns3:_="">
    <xsd:import namespace="43c27334-1e3c-4f34-b573-78288bbd93ed"/>
    <xsd:import namespace="5b5b3591-f271-4dce-9d11-39b208412003"/>
    <xsd:element name="properties">
      <xsd:complexType>
        <xsd:sequence>
          <xsd:element name="documentManagement">
            <xsd:complexType>
              <xsd:all>
                <xsd:element ref="ns2:SharedWithUsers" minOccurs="0"/>
                <xsd:element ref="ns2:SharedWithDetails" minOccurs="0"/>
                <xsd:element ref="ns3:lcf76f155ced4ddcb4097134ff3c332f" minOccurs="0"/>
                <xsd:element ref="ns2:TaxCatchAll" minOccurs="0"/>
                <xsd:element ref="ns3:MediaServiceMetadata" minOccurs="0"/>
                <xsd:element ref="ns3:MediaServiceFastMetadata" minOccurs="0"/>
                <xsd:element ref="ns3:MediaServiceSearchProperties" minOccurs="0"/>
                <xsd:element ref="ns3:MediaServiceDateTaken" minOccurs="0"/>
                <xsd:element ref="ns3:MediaServiceObjectDetectorVersions" minOccurs="0"/>
                <xsd:element ref="ns3:MediaServiceGenerationTime" minOccurs="0"/>
                <xsd:element ref="ns3:MediaServiceEventHashCode" minOccurs="0"/>
                <xsd:element ref="ns3:MediaServiceOCR"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c27334-1e3c-4f34-b573-78288bbd93ed" elementFormDefault="qualified">
    <xsd:import namespace="http://schemas.microsoft.com/office/2006/documentManagement/types"/>
    <xsd:import namespace="http://schemas.microsoft.com/office/infopath/2007/PartnerControls"/>
    <xsd:element name="SharedWithUsers" ma:index="8"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2" nillable="true" ma:displayName="Taxonomy Catch All Column" ma:hidden="true" ma:list="{f080724a-923a-48c9-9c44-20257db48a8d}" ma:internalName="TaxCatchAll" ma:showField="CatchAllData" ma:web="43c27334-1e3c-4f34-b573-78288bbd93e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b5b3591-f271-4dce-9d11-39b208412003" elementFormDefault="qualified">
    <xsd:import namespace="http://schemas.microsoft.com/office/2006/documentManagement/types"/>
    <xsd:import namespace="http://schemas.microsoft.com/office/infopath/2007/PartnerControls"/>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15d4c797-396b-422f-9324-c7326d185716" ma:termSetId="09814cd3-568e-fe90-9814-8d621ff8fb84" ma:anchorId="fba54fb3-c3e1-fe81-a776-ca4b69148c4d" ma:open="true" ma:isKeyword="false">
      <xsd:complexType>
        <xsd:sequence>
          <xsd:element ref="pc:Terms" minOccurs="0" maxOccurs="1"/>
        </xsd:sequence>
      </xsd:complex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43c27334-1e3c-4f34-b573-78288bbd93ed" xsi:nil="true"/>
    <lcf76f155ced4ddcb4097134ff3c332f xmlns="5b5b3591-f271-4dce-9d11-39b208412003">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70CACF7-F02D-4A05-BC24-4B67F756EFA7}">
  <ds:schemaRefs>
    <ds:schemaRef ds:uri="43c27334-1e3c-4f34-b573-78288bbd93ed"/>
    <ds:schemaRef ds:uri="5b5b3591-f271-4dce-9d11-39b20841200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59418C6-EFBD-44D8-93BC-2839152E6DFE}">
  <ds:schemaRefs>
    <ds:schemaRef ds:uri="http://schemas.microsoft.com/office/2006/documentManagement/types"/>
    <ds:schemaRef ds:uri="43c27334-1e3c-4f34-b573-78288bbd93ed"/>
    <ds:schemaRef ds:uri="http://purl.org/dc/elements/1.1/"/>
    <ds:schemaRef ds:uri="http://www.w3.org/XML/1998/namespace"/>
    <ds:schemaRef ds:uri="http://schemas.microsoft.com/office/infopath/2007/PartnerControls"/>
    <ds:schemaRef ds:uri="http://purl.org/dc/dcmitype/"/>
    <ds:schemaRef ds:uri="http://schemas.openxmlformats.org/package/2006/metadata/core-properties"/>
    <ds:schemaRef ds:uri="5b5b3591-f271-4dce-9d11-39b208412003"/>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BEA423BB-A1E1-41CF-A605-C4DAD04CB43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13</TotalTime>
  <Words>1782</Words>
  <Application>Microsoft Office PowerPoint</Application>
  <PresentationFormat>Widescreen</PresentationFormat>
  <Paragraphs>90</Paragraphs>
  <Slides>12</Slides>
  <Notes>8</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12</vt:i4>
      </vt:variant>
    </vt:vector>
  </HeadingPairs>
  <TitlesOfParts>
    <vt:vector size="21" baseType="lpstr">
      <vt:lpstr>InfoTextPro-Medium</vt:lpstr>
      <vt:lpstr>Lota Grotesque Alt 1</vt:lpstr>
      <vt:lpstr>Lota Grotesque Alt 1 Bold</vt:lpstr>
      <vt:lpstr>Times New Roman</vt:lpstr>
      <vt:lpstr>Verdana</vt:lpstr>
      <vt:lpstr>Wingdings</vt:lpstr>
      <vt:lpstr>Wingdings 2</vt:lpstr>
      <vt:lpstr>1_RiP Powerpoint</vt:lpstr>
      <vt:lpstr>2_RiP Powerpoint</vt:lpstr>
      <vt:lpstr>History and context of Family and Group Conferencing for Adults</vt:lpstr>
      <vt:lpstr>Historical context</vt:lpstr>
      <vt:lpstr>Underlying principles of an FGC</vt:lpstr>
      <vt:lpstr>Underlying principles of an FGC</vt:lpstr>
      <vt:lpstr>The UK context</vt:lpstr>
      <vt:lpstr>The UK context</vt:lpstr>
      <vt:lpstr>What is Family and Group Conferencing for Adults?</vt:lpstr>
      <vt:lpstr>What is Family and Group Conferencing for Adults?</vt:lpstr>
      <vt:lpstr>What is Family and Group Conferencing for Adults?</vt:lpstr>
      <vt:lpstr>Exercise: Creating a safe space</vt:lpstr>
      <vt:lpstr>References</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Robin Wooller</dc:creator>
  <cp:lastModifiedBy>Amy Rich</cp:lastModifiedBy>
  <cp:revision>19</cp:revision>
  <dcterms:created xsi:type="dcterms:W3CDTF">2024-11-14T10:01:42Z</dcterms:created>
  <dcterms:modified xsi:type="dcterms:W3CDTF">2025-12-12T12:27:46Z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0x010100DAC6DD528073654998303FE1E06E6B5A</vt:lpwstr>
  </property>
  <property fmtid="{D5CDD505-2E9C-101B-9397-08002B2CF9AE}" pid="3" name="MediaServiceImageTags">
    <vt:lpwstr/>
  </property>
</Properties>
</file>