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64" r:id="rId4"/>
    <p:sldMasterId id="2147484180" r:id="rId5"/>
  </p:sldMasterIdLst>
  <p:notesMasterIdLst>
    <p:notesMasterId r:id="rId19"/>
  </p:notesMasterIdLst>
  <p:handoutMasterIdLst>
    <p:handoutMasterId r:id="rId20"/>
  </p:handoutMasterIdLst>
  <p:sldIdLst>
    <p:sldId id="317" r:id="rId6"/>
    <p:sldId id="323" r:id="rId7"/>
    <p:sldId id="358" r:id="rId8"/>
    <p:sldId id="359" r:id="rId9"/>
    <p:sldId id="360" r:id="rId10"/>
    <p:sldId id="361" r:id="rId11"/>
    <p:sldId id="362" r:id="rId12"/>
    <p:sldId id="363" r:id="rId13"/>
    <p:sldId id="364" r:id="rId14"/>
    <p:sldId id="365" r:id="rId15"/>
    <p:sldId id="366" r:id="rId16"/>
    <p:sldId id="301" r:id="rId17"/>
    <p:sldId id="318" r:id="rId18"/>
  </p:sldIdLst>
  <p:sldSz cx="12192000" cy="6858000"/>
  <p:notesSz cx="6797675" cy="9926638"/>
  <p:custDataLst>
    <p:tags r:id="rId21"/>
  </p:custDataLst>
  <p:defaultTextStyle>
    <a:defPPr>
      <a:defRPr lang="en-GB"/>
    </a:defPPr>
    <a:lvl1pPr algn="l" rtl="0" fontAlgn="base">
      <a:spcBef>
        <a:spcPct val="0"/>
      </a:spcBef>
      <a:spcAft>
        <a:spcPct val="0"/>
      </a:spcAft>
      <a:defRPr sz="28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latin typeface="Times New Roman" pitchFamily="18" charset="0"/>
        <a:ea typeface="+mn-ea"/>
        <a:cs typeface="Times New Roman" pitchFamily="18" charset="0"/>
      </a:defRPr>
    </a:lvl9pPr>
  </p:defaultTextStyle>
  <p:extLst>
    <p:ext uri="{EFAFB233-063F-42B5-8137-9DF3F51BA10A}">
      <p15:sldGuideLst xmlns:p15="http://schemas.microsoft.com/office/powerpoint/2012/main">
        <p15:guide id="1" orient="horz" pos="97" userDrawn="1">
          <p15:clr>
            <a:srgbClr val="A4A3A4"/>
          </p15:clr>
        </p15:guide>
        <p15:guide id="2" pos="281" userDrawn="1">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9FA5"/>
    <a:srgbClr val="407BA5"/>
    <a:srgbClr val="BC575B"/>
    <a:srgbClr val="D49791"/>
    <a:srgbClr val="38647C"/>
    <a:srgbClr val="667179"/>
    <a:srgbClr val="E8666B"/>
    <a:srgbClr val="5D96C0"/>
    <a:srgbClr val="CFD8DF"/>
    <a:srgbClr val="F8A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FDE6CD-93DF-437B-BD65-3DF1991A2F16}" v="30" dt="2025-10-27T12:15:29.1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2574" y="1212"/>
      </p:cViewPr>
      <p:guideLst>
        <p:guide orient="horz" pos="97"/>
        <p:guide pos="281"/>
      </p:guideLst>
    </p:cSldViewPr>
  </p:slideViewPr>
  <p:notesTextViewPr>
    <p:cViewPr>
      <p:scale>
        <a:sx n="1" d="1"/>
        <a:sy n="1" d="1"/>
      </p:scale>
      <p:origin x="0" y="0"/>
    </p:cViewPr>
  </p:notesTextViewPr>
  <p:notesViewPr>
    <p:cSldViewPr snapToGrid="0">
      <p:cViewPr>
        <p:scale>
          <a:sx n="1" d="2"/>
          <a:sy n="1" d="2"/>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 Id="rId27"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2F9A8A-2125-1A42-9589-F0B254054E70}" type="doc">
      <dgm:prSet loTypeId="urn:microsoft.com/office/officeart/2005/8/layout/cycle2" loCatId="" qsTypeId="urn:microsoft.com/office/officeart/2005/8/quickstyle/simple1" qsCatId="simple" csTypeId="urn:microsoft.com/office/officeart/2005/8/colors/accent1_2" csCatId="accent1" phldr="1"/>
      <dgm:spPr/>
      <dgm:t>
        <a:bodyPr/>
        <a:lstStyle/>
        <a:p>
          <a:endParaRPr lang="en-GB"/>
        </a:p>
      </dgm:t>
    </dgm:pt>
    <dgm:pt modelId="{4C5136D0-E7CD-CA48-916C-77F78A7D7681}">
      <dgm:prSet phldrT="[Text]" custT="1"/>
      <dgm:spPr>
        <a:solidFill>
          <a:srgbClr val="5D96C0"/>
        </a:solidFill>
      </dgm:spPr>
      <dgm:t>
        <a:bodyPr/>
        <a:lstStyle/>
        <a:p>
          <a:r>
            <a:rPr lang="en-GB" sz="1800">
              <a:latin typeface="Lota Grotesque Alt 1" panose="00000500000000000000" pitchFamily="50" charset="0"/>
            </a:rPr>
            <a:t>Observation</a:t>
          </a:r>
        </a:p>
        <a:p>
          <a:r>
            <a:rPr lang="en-GB" sz="1800" i="1">
              <a:latin typeface="Lota Grotesque Alt 1" panose="00000500000000000000" pitchFamily="50" charset="0"/>
            </a:rPr>
            <a:t>Facts</a:t>
          </a:r>
        </a:p>
      </dgm:t>
    </dgm:pt>
    <dgm:pt modelId="{C9DAAC86-292D-6D47-9109-E826E26F19AB}" type="parTrans" cxnId="{67597DD9-2AB0-F847-BCC3-2C461B8ACE3B}">
      <dgm:prSet/>
      <dgm:spPr/>
      <dgm:t>
        <a:bodyPr/>
        <a:lstStyle/>
        <a:p>
          <a:endParaRPr lang="en-GB"/>
        </a:p>
      </dgm:t>
    </dgm:pt>
    <dgm:pt modelId="{3BAC146B-93E2-E041-B680-1F596984994D}" type="sibTrans" cxnId="{67597DD9-2AB0-F847-BCC3-2C461B8ACE3B}">
      <dgm:prSet/>
      <dgm:spPr>
        <a:solidFill>
          <a:srgbClr val="CFD8DF"/>
        </a:solidFill>
      </dgm:spPr>
      <dgm:t>
        <a:bodyPr/>
        <a:lstStyle/>
        <a:p>
          <a:endParaRPr lang="en-GB">
            <a:latin typeface="Lota Grotesque Alt 1" panose="00000500000000000000" pitchFamily="50" charset="0"/>
          </a:endParaRPr>
        </a:p>
      </dgm:t>
    </dgm:pt>
    <dgm:pt modelId="{11E79DC7-ABA2-D248-804A-89D8F59763A0}">
      <dgm:prSet phldrT="[Text]" custT="1"/>
      <dgm:spPr>
        <a:solidFill>
          <a:srgbClr val="5D96C0"/>
        </a:solidFill>
      </dgm:spPr>
      <dgm:t>
        <a:bodyPr/>
        <a:lstStyle/>
        <a:p>
          <a:r>
            <a:rPr lang="en-GB" sz="1800">
              <a:latin typeface="Lota Grotesque Alt 1" panose="00000500000000000000" pitchFamily="50" charset="0"/>
            </a:rPr>
            <a:t>Feelings</a:t>
          </a:r>
        </a:p>
        <a:p>
          <a:r>
            <a:rPr lang="en-GB" sz="1800" i="1">
              <a:latin typeface="Lota Grotesque Alt 1" panose="00000500000000000000" pitchFamily="50" charset="0"/>
            </a:rPr>
            <a:t>Emotions</a:t>
          </a:r>
        </a:p>
      </dgm:t>
    </dgm:pt>
    <dgm:pt modelId="{B0330AB7-6891-044F-8142-613B48A778D6}" type="parTrans" cxnId="{CD0078BB-D5DB-4E42-83DF-650104E29050}">
      <dgm:prSet/>
      <dgm:spPr/>
      <dgm:t>
        <a:bodyPr/>
        <a:lstStyle/>
        <a:p>
          <a:endParaRPr lang="en-GB"/>
        </a:p>
      </dgm:t>
    </dgm:pt>
    <dgm:pt modelId="{281CDDC6-C3B0-B449-A298-28FAEE1DE50F}" type="sibTrans" cxnId="{CD0078BB-D5DB-4E42-83DF-650104E29050}">
      <dgm:prSet/>
      <dgm:spPr>
        <a:solidFill>
          <a:srgbClr val="CFD8DF"/>
        </a:solidFill>
      </dgm:spPr>
      <dgm:t>
        <a:bodyPr/>
        <a:lstStyle/>
        <a:p>
          <a:endParaRPr lang="en-GB">
            <a:latin typeface="Lota Grotesque Alt 1" panose="00000500000000000000" pitchFamily="50" charset="0"/>
          </a:endParaRPr>
        </a:p>
      </dgm:t>
    </dgm:pt>
    <dgm:pt modelId="{C1573B33-B8E1-D747-B03B-6B2CD933A66D}">
      <dgm:prSet phldrT="[Text]" custT="1"/>
      <dgm:spPr>
        <a:solidFill>
          <a:srgbClr val="5D96C0"/>
        </a:solidFill>
      </dgm:spPr>
      <dgm:t>
        <a:bodyPr/>
        <a:lstStyle/>
        <a:p>
          <a:r>
            <a:rPr lang="en-GB" sz="1800">
              <a:latin typeface="Lota Grotesque Alt 1" panose="00000500000000000000" pitchFamily="50" charset="0"/>
            </a:rPr>
            <a:t>Needs</a:t>
          </a:r>
        </a:p>
        <a:p>
          <a:r>
            <a:rPr lang="en-GB" sz="1800" i="1">
              <a:latin typeface="Lota Grotesque Alt 1" panose="00000500000000000000" pitchFamily="50" charset="0"/>
            </a:rPr>
            <a:t>Values</a:t>
          </a:r>
        </a:p>
      </dgm:t>
    </dgm:pt>
    <dgm:pt modelId="{DACDE3DE-E9B0-C546-971B-F1323B249D53}" type="parTrans" cxnId="{94EC6782-B954-7C41-A2DC-5C4DB75AC2A2}">
      <dgm:prSet/>
      <dgm:spPr/>
      <dgm:t>
        <a:bodyPr/>
        <a:lstStyle/>
        <a:p>
          <a:endParaRPr lang="en-GB"/>
        </a:p>
      </dgm:t>
    </dgm:pt>
    <dgm:pt modelId="{190EF0A9-6388-F241-A781-EE2071BC644B}" type="sibTrans" cxnId="{94EC6782-B954-7C41-A2DC-5C4DB75AC2A2}">
      <dgm:prSet/>
      <dgm:spPr>
        <a:solidFill>
          <a:srgbClr val="CFD8DF"/>
        </a:solidFill>
      </dgm:spPr>
      <dgm:t>
        <a:bodyPr/>
        <a:lstStyle/>
        <a:p>
          <a:endParaRPr lang="en-GB">
            <a:latin typeface="Lota Grotesque Alt 1" panose="00000500000000000000" pitchFamily="50" charset="0"/>
          </a:endParaRPr>
        </a:p>
      </dgm:t>
    </dgm:pt>
    <dgm:pt modelId="{38B4A48E-C216-2C43-977C-49C36F881DCB}">
      <dgm:prSet phldrT="[Text]" custT="1"/>
      <dgm:spPr>
        <a:solidFill>
          <a:srgbClr val="5D96C0"/>
        </a:solidFill>
      </dgm:spPr>
      <dgm:t>
        <a:bodyPr/>
        <a:lstStyle/>
        <a:p>
          <a:r>
            <a:rPr lang="en-GB" sz="1800">
              <a:latin typeface="Lota Grotesque Alt 1" panose="00000500000000000000" pitchFamily="50" charset="0"/>
            </a:rPr>
            <a:t>Requests</a:t>
          </a:r>
        </a:p>
        <a:p>
          <a:r>
            <a:rPr lang="en-GB" sz="1800" i="1">
              <a:latin typeface="Lota Grotesque Alt 1" panose="00000500000000000000" pitchFamily="50" charset="0"/>
            </a:rPr>
            <a:t>Actions</a:t>
          </a:r>
        </a:p>
      </dgm:t>
    </dgm:pt>
    <dgm:pt modelId="{97FFFEF6-C286-1543-A54C-198A8958E917}" type="parTrans" cxnId="{14D25FF7-0CFC-9547-ABBB-0A61DF60862D}">
      <dgm:prSet/>
      <dgm:spPr/>
      <dgm:t>
        <a:bodyPr/>
        <a:lstStyle/>
        <a:p>
          <a:endParaRPr lang="en-GB"/>
        </a:p>
      </dgm:t>
    </dgm:pt>
    <dgm:pt modelId="{56CD94E9-177D-644D-B602-97126FD364AC}" type="sibTrans" cxnId="{14D25FF7-0CFC-9547-ABBB-0A61DF60862D}">
      <dgm:prSet/>
      <dgm:spPr>
        <a:solidFill>
          <a:srgbClr val="CFD8DF"/>
        </a:solidFill>
      </dgm:spPr>
      <dgm:t>
        <a:bodyPr/>
        <a:lstStyle/>
        <a:p>
          <a:endParaRPr lang="en-GB">
            <a:latin typeface="Lota Grotesque Alt 1" panose="00000500000000000000" pitchFamily="50" charset="0"/>
          </a:endParaRPr>
        </a:p>
      </dgm:t>
    </dgm:pt>
    <dgm:pt modelId="{0D5191F4-00FA-A748-8B4C-AE1A2B47E052}" type="pres">
      <dgm:prSet presAssocID="{CD2F9A8A-2125-1A42-9589-F0B254054E70}" presName="cycle" presStyleCnt="0">
        <dgm:presLayoutVars>
          <dgm:dir/>
          <dgm:resizeHandles val="exact"/>
        </dgm:presLayoutVars>
      </dgm:prSet>
      <dgm:spPr/>
    </dgm:pt>
    <dgm:pt modelId="{F6285960-A489-F744-9237-4EEC2306FB92}" type="pres">
      <dgm:prSet presAssocID="{4C5136D0-E7CD-CA48-916C-77F78A7D7681}" presName="node" presStyleLbl="node1" presStyleIdx="0" presStyleCnt="4" custScaleX="156996" custScaleY="139771">
        <dgm:presLayoutVars>
          <dgm:bulletEnabled val="1"/>
        </dgm:presLayoutVars>
      </dgm:prSet>
      <dgm:spPr/>
    </dgm:pt>
    <dgm:pt modelId="{79E39F77-EA1B-F445-BB43-9EB28F656CAE}" type="pres">
      <dgm:prSet presAssocID="{3BAC146B-93E2-E041-B680-1F596984994D}" presName="sibTrans" presStyleLbl="sibTrans2D1" presStyleIdx="0" presStyleCnt="4"/>
      <dgm:spPr/>
    </dgm:pt>
    <dgm:pt modelId="{12CC7447-972D-1244-B40E-075C1C271EB6}" type="pres">
      <dgm:prSet presAssocID="{3BAC146B-93E2-E041-B680-1F596984994D}" presName="connectorText" presStyleLbl="sibTrans2D1" presStyleIdx="0" presStyleCnt="4"/>
      <dgm:spPr/>
    </dgm:pt>
    <dgm:pt modelId="{979D9717-F33C-3142-8420-D3BD0A4EAA6F}" type="pres">
      <dgm:prSet presAssocID="{11E79DC7-ABA2-D248-804A-89D8F59763A0}" presName="node" presStyleLbl="node1" presStyleIdx="1" presStyleCnt="4" custScaleX="156996" custScaleY="139771">
        <dgm:presLayoutVars>
          <dgm:bulletEnabled val="1"/>
        </dgm:presLayoutVars>
      </dgm:prSet>
      <dgm:spPr/>
    </dgm:pt>
    <dgm:pt modelId="{A9BCF9C2-4E31-3A43-9928-3F877CC2BDBA}" type="pres">
      <dgm:prSet presAssocID="{281CDDC6-C3B0-B449-A298-28FAEE1DE50F}" presName="sibTrans" presStyleLbl="sibTrans2D1" presStyleIdx="1" presStyleCnt="4"/>
      <dgm:spPr/>
    </dgm:pt>
    <dgm:pt modelId="{A519DE7C-77D5-EB4A-B5E7-CD0E28E3DF67}" type="pres">
      <dgm:prSet presAssocID="{281CDDC6-C3B0-B449-A298-28FAEE1DE50F}" presName="connectorText" presStyleLbl="sibTrans2D1" presStyleIdx="1" presStyleCnt="4"/>
      <dgm:spPr/>
    </dgm:pt>
    <dgm:pt modelId="{B540C3E7-32A3-334A-B5AC-9C6C15B5E258}" type="pres">
      <dgm:prSet presAssocID="{C1573B33-B8E1-D747-B03B-6B2CD933A66D}" presName="node" presStyleLbl="node1" presStyleIdx="2" presStyleCnt="4" custScaleX="156996" custScaleY="139771">
        <dgm:presLayoutVars>
          <dgm:bulletEnabled val="1"/>
        </dgm:presLayoutVars>
      </dgm:prSet>
      <dgm:spPr/>
    </dgm:pt>
    <dgm:pt modelId="{A0841004-DC85-E94B-A0A8-6E8E96832998}" type="pres">
      <dgm:prSet presAssocID="{190EF0A9-6388-F241-A781-EE2071BC644B}" presName="sibTrans" presStyleLbl="sibTrans2D1" presStyleIdx="2" presStyleCnt="4"/>
      <dgm:spPr/>
    </dgm:pt>
    <dgm:pt modelId="{0617AA4D-9AB7-E449-AC8A-BC3BDF4F4552}" type="pres">
      <dgm:prSet presAssocID="{190EF0A9-6388-F241-A781-EE2071BC644B}" presName="connectorText" presStyleLbl="sibTrans2D1" presStyleIdx="2" presStyleCnt="4"/>
      <dgm:spPr/>
    </dgm:pt>
    <dgm:pt modelId="{BA522337-6832-AF46-BD4A-C59DD4631617}" type="pres">
      <dgm:prSet presAssocID="{38B4A48E-C216-2C43-977C-49C36F881DCB}" presName="node" presStyleLbl="node1" presStyleIdx="3" presStyleCnt="4" custScaleX="156996" custScaleY="139771">
        <dgm:presLayoutVars>
          <dgm:bulletEnabled val="1"/>
        </dgm:presLayoutVars>
      </dgm:prSet>
      <dgm:spPr/>
    </dgm:pt>
    <dgm:pt modelId="{E11AF6B7-B2F7-8942-A0AA-3FFCDCF7E774}" type="pres">
      <dgm:prSet presAssocID="{56CD94E9-177D-644D-B602-97126FD364AC}" presName="sibTrans" presStyleLbl="sibTrans2D1" presStyleIdx="3" presStyleCnt="4"/>
      <dgm:spPr/>
    </dgm:pt>
    <dgm:pt modelId="{B4D7E60B-C070-4C48-8395-EE498C76C293}" type="pres">
      <dgm:prSet presAssocID="{56CD94E9-177D-644D-B602-97126FD364AC}" presName="connectorText" presStyleLbl="sibTrans2D1" presStyleIdx="3" presStyleCnt="4"/>
      <dgm:spPr/>
    </dgm:pt>
  </dgm:ptLst>
  <dgm:cxnLst>
    <dgm:cxn modelId="{0A6F7F1C-0697-9742-98A3-711A9AE55C52}" type="presOf" srcId="{281CDDC6-C3B0-B449-A298-28FAEE1DE50F}" destId="{A9BCF9C2-4E31-3A43-9928-3F877CC2BDBA}" srcOrd="0" destOrd="0" presId="urn:microsoft.com/office/officeart/2005/8/layout/cycle2"/>
    <dgm:cxn modelId="{C2FC4A31-01A6-2843-B615-BF2FE52BABC4}" type="presOf" srcId="{56CD94E9-177D-644D-B602-97126FD364AC}" destId="{E11AF6B7-B2F7-8942-A0AA-3FFCDCF7E774}" srcOrd="0" destOrd="0" presId="urn:microsoft.com/office/officeart/2005/8/layout/cycle2"/>
    <dgm:cxn modelId="{D911FD34-42E1-6B47-8E69-6D3F8534B68E}" type="presOf" srcId="{190EF0A9-6388-F241-A781-EE2071BC644B}" destId="{A0841004-DC85-E94B-A0A8-6E8E96832998}" srcOrd="0" destOrd="0" presId="urn:microsoft.com/office/officeart/2005/8/layout/cycle2"/>
    <dgm:cxn modelId="{E19D6242-3DA2-6148-9C62-5097764F608D}" type="presOf" srcId="{3BAC146B-93E2-E041-B680-1F596984994D}" destId="{79E39F77-EA1B-F445-BB43-9EB28F656CAE}" srcOrd="0" destOrd="0" presId="urn:microsoft.com/office/officeart/2005/8/layout/cycle2"/>
    <dgm:cxn modelId="{AEC7EE6E-63EE-524A-81A3-E1F818AB8D11}" type="presOf" srcId="{4C5136D0-E7CD-CA48-916C-77F78A7D7681}" destId="{F6285960-A489-F744-9237-4EEC2306FB92}" srcOrd="0" destOrd="0" presId="urn:microsoft.com/office/officeart/2005/8/layout/cycle2"/>
    <dgm:cxn modelId="{94EC6782-B954-7C41-A2DC-5C4DB75AC2A2}" srcId="{CD2F9A8A-2125-1A42-9589-F0B254054E70}" destId="{C1573B33-B8E1-D747-B03B-6B2CD933A66D}" srcOrd="2" destOrd="0" parTransId="{DACDE3DE-E9B0-C546-971B-F1323B249D53}" sibTransId="{190EF0A9-6388-F241-A781-EE2071BC644B}"/>
    <dgm:cxn modelId="{D8148783-2B29-7C43-81B5-3FF478CFA9F3}" type="presOf" srcId="{56CD94E9-177D-644D-B602-97126FD364AC}" destId="{B4D7E60B-C070-4C48-8395-EE498C76C293}" srcOrd="1" destOrd="0" presId="urn:microsoft.com/office/officeart/2005/8/layout/cycle2"/>
    <dgm:cxn modelId="{4497CF93-ECCE-8A4A-AB3B-6166B5E145D9}" type="presOf" srcId="{281CDDC6-C3B0-B449-A298-28FAEE1DE50F}" destId="{A519DE7C-77D5-EB4A-B5E7-CD0E28E3DF67}" srcOrd="1" destOrd="0" presId="urn:microsoft.com/office/officeart/2005/8/layout/cycle2"/>
    <dgm:cxn modelId="{17700897-2C3E-D148-B889-3926798FB726}" type="presOf" srcId="{11E79DC7-ABA2-D248-804A-89D8F59763A0}" destId="{979D9717-F33C-3142-8420-D3BD0A4EAA6F}" srcOrd="0" destOrd="0" presId="urn:microsoft.com/office/officeart/2005/8/layout/cycle2"/>
    <dgm:cxn modelId="{D7E875B4-61A5-9245-ADAE-3469C435B2EB}" type="presOf" srcId="{CD2F9A8A-2125-1A42-9589-F0B254054E70}" destId="{0D5191F4-00FA-A748-8B4C-AE1A2B47E052}" srcOrd="0" destOrd="0" presId="urn:microsoft.com/office/officeart/2005/8/layout/cycle2"/>
    <dgm:cxn modelId="{CD0078BB-D5DB-4E42-83DF-650104E29050}" srcId="{CD2F9A8A-2125-1A42-9589-F0B254054E70}" destId="{11E79DC7-ABA2-D248-804A-89D8F59763A0}" srcOrd="1" destOrd="0" parTransId="{B0330AB7-6891-044F-8142-613B48A778D6}" sibTransId="{281CDDC6-C3B0-B449-A298-28FAEE1DE50F}"/>
    <dgm:cxn modelId="{67597DD9-2AB0-F847-BCC3-2C461B8ACE3B}" srcId="{CD2F9A8A-2125-1A42-9589-F0B254054E70}" destId="{4C5136D0-E7CD-CA48-916C-77F78A7D7681}" srcOrd="0" destOrd="0" parTransId="{C9DAAC86-292D-6D47-9109-E826E26F19AB}" sibTransId="{3BAC146B-93E2-E041-B680-1F596984994D}"/>
    <dgm:cxn modelId="{78E24BE1-5190-7D41-9B0B-A02F12C300C1}" type="presOf" srcId="{3BAC146B-93E2-E041-B680-1F596984994D}" destId="{12CC7447-972D-1244-B40E-075C1C271EB6}" srcOrd="1" destOrd="0" presId="urn:microsoft.com/office/officeart/2005/8/layout/cycle2"/>
    <dgm:cxn modelId="{92CE68E6-02CD-4B4C-BAA7-9E8448A3863B}" type="presOf" srcId="{38B4A48E-C216-2C43-977C-49C36F881DCB}" destId="{BA522337-6832-AF46-BD4A-C59DD4631617}" srcOrd="0" destOrd="0" presId="urn:microsoft.com/office/officeart/2005/8/layout/cycle2"/>
    <dgm:cxn modelId="{4A3931EA-3A10-DB43-ACC9-AFFFD09D682A}" type="presOf" srcId="{190EF0A9-6388-F241-A781-EE2071BC644B}" destId="{0617AA4D-9AB7-E449-AC8A-BC3BDF4F4552}" srcOrd="1" destOrd="0" presId="urn:microsoft.com/office/officeart/2005/8/layout/cycle2"/>
    <dgm:cxn modelId="{3251DFF4-EDD5-6245-8050-3215D0F6FD5D}" type="presOf" srcId="{C1573B33-B8E1-D747-B03B-6B2CD933A66D}" destId="{B540C3E7-32A3-334A-B5AC-9C6C15B5E258}" srcOrd="0" destOrd="0" presId="urn:microsoft.com/office/officeart/2005/8/layout/cycle2"/>
    <dgm:cxn modelId="{14D25FF7-0CFC-9547-ABBB-0A61DF60862D}" srcId="{CD2F9A8A-2125-1A42-9589-F0B254054E70}" destId="{38B4A48E-C216-2C43-977C-49C36F881DCB}" srcOrd="3" destOrd="0" parTransId="{97FFFEF6-C286-1543-A54C-198A8958E917}" sibTransId="{56CD94E9-177D-644D-B602-97126FD364AC}"/>
    <dgm:cxn modelId="{B9192081-6588-7948-9869-FBB870B0BC4D}" type="presParOf" srcId="{0D5191F4-00FA-A748-8B4C-AE1A2B47E052}" destId="{F6285960-A489-F744-9237-4EEC2306FB92}" srcOrd="0" destOrd="0" presId="urn:microsoft.com/office/officeart/2005/8/layout/cycle2"/>
    <dgm:cxn modelId="{1C1B9668-04F3-F24F-9728-EB72548A528B}" type="presParOf" srcId="{0D5191F4-00FA-A748-8B4C-AE1A2B47E052}" destId="{79E39F77-EA1B-F445-BB43-9EB28F656CAE}" srcOrd="1" destOrd="0" presId="urn:microsoft.com/office/officeart/2005/8/layout/cycle2"/>
    <dgm:cxn modelId="{E6626E1D-CA37-1949-A58A-897EDBBB1670}" type="presParOf" srcId="{79E39F77-EA1B-F445-BB43-9EB28F656CAE}" destId="{12CC7447-972D-1244-B40E-075C1C271EB6}" srcOrd="0" destOrd="0" presId="urn:microsoft.com/office/officeart/2005/8/layout/cycle2"/>
    <dgm:cxn modelId="{5EBC42E3-FFEE-A04D-8778-16556287B697}" type="presParOf" srcId="{0D5191F4-00FA-A748-8B4C-AE1A2B47E052}" destId="{979D9717-F33C-3142-8420-D3BD0A4EAA6F}" srcOrd="2" destOrd="0" presId="urn:microsoft.com/office/officeart/2005/8/layout/cycle2"/>
    <dgm:cxn modelId="{78BE4032-3B49-6942-B660-8E73F6E86576}" type="presParOf" srcId="{0D5191F4-00FA-A748-8B4C-AE1A2B47E052}" destId="{A9BCF9C2-4E31-3A43-9928-3F877CC2BDBA}" srcOrd="3" destOrd="0" presId="urn:microsoft.com/office/officeart/2005/8/layout/cycle2"/>
    <dgm:cxn modelId="{B29F3D66-498D-174A-AE16-CB1BA371EB37}" type="presParOf" srcId="{A9BCF9C2-4E31-3A43-9928-3F877CC2BDBA}" destId="{A519DE7C-77D5-EB4A-B5E7-CD0E28E3DF67}" srcOrd="0" destOrd="0" presId="urn:microsoft.com/office/officeart/2005/8/layout/cycle2"/>
    <dgm:cxn modelId="{8682F6AD-0D10-144D-A855-B21D73E3B0B1}" type="presParOf" srcId="{0D5191F4-00FA-A748-8B4C-AE1A2B47E052}" destId="{B540C3E7-32A3-334A-B5AC-9C6C15B5E258}" srcOrd="4" destOrd="0" presId="urn:microsoft.com/office/officeart/2005/8/layout/cycle2"/>
    <dgm:cxn modelId="{8569A204-C98F-7843-8AAC-EA76E038EA22}" type="presParOf" srcId="{0D5191F4-00FA-A748-8B4C-AE1A2B47E052}" destId="{A0841004-DC85-E94B-A0A8-6E8E96832998}" srcOrd="5" destOrd="0" presId="urn:microsoft.com/office/officeart/2005/8/layout/cycle2"/>
    <dgm:cxn modelId="{BF66C8CA-E54B-534E-8BA2-49B035EDF293}" type="presParOf" srcId="{A0841004-DC85-E94B-A0A8-6E8E96832998}" destId="{0617AA4D-9AB7-E449-AC8A-BC3BDF4F4552}" srcOrd="0" destOrd="0" presId="urn:microsoft.com/office/officeart/2005/8/layout/cycle2"/>
    <dgm:cxn modelId="{13648613-7F7D-DC44-8EF5-C8B114946BF1}" type="presParOf" srcId="{0D5191F4-00FA-A748-8B4C-AE1A2B47E052}" destId="{BA522337-6832-AF46-BD4A-C59DD4631617}" srcOrd="6" destOrd="0" presId="urn:microsoft.com/office/officeart/2005/8/layout/cycle2"/>
    <dgm:cxn modelId="{69C69465-2688-8147-ABDE-1A19DC1366EB}" type="presParOf" srcId="{0D5191F4-00FA-A748-8B4C-AE1A2B47E052}" destId="{E11AF6B7-B2F7-8942-A0AA-3FFCDCF7E774}" srcOrd="7" destOrd="0" presId="urn:microsoft.com/office/officeart/2005/8/layout/cycle2"/>
    <dgm:cxn modelId="{6C68752C-BD95-A44A-9A28-6451FBC553EA}" type="presParOf" srcId="{E11AF6B7-B2F7-8942-A0AA-3FFCDCF7E774}" destId="{B4D7E60B-C070-4C48-8395-EE498C76C293}"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285960-A489-F744-9237-4EEC2306FB92}">
      <dsp:nvSpPr>
        <dsp:cNvPr id="0" name=""/>
        <dsp:cNvSpPr/>
      </dsp:nvSpPr>
      <dsp:spPr>
        <a:xfrm>
          <a:off x="4463941" y="-226008"/>
          <a:ext cx="1786411" cy="1590413"/>
        </a:xfrm>
        <a:prstGeom prst="ellipse">
          <a:avLst/>
        </a:prstGeom>
        <a:solidFill>
          <a:srgbClr val="5D96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a:latin typeface="Lota Grotesque Alt 1" panose="00000500000000000000" pitchFamily="50" charset="0"/>
            </a:rPr>
            <a:t>Observation</a:t>
          </a:r>
        </a:p>
        <a:p>
          <a:pPr marL="0" lvl="0" indent="0" algn="ctr" defTabSz="800100">
            <a:lnSpc>
              <a:spcPct val="90000"/>
            </a:lnSpc>
            <a:spcBef>
              <a:spcPct val="0"/>
            </a:spcBef>
            <a:spcAft>
              <a:spcPct val="35000"/>
            </a:spcAft>
            <a:buNone/>
          </a:pPr>
          <a:r>
            <a:rPr lang="en-GB" sz="1800" i="1" kern="1200">
              <a:latin typeface="Lota Grotesque Alt 1" panose="00000500000000000000" pitchFamily="50" charset="0"/>
            </a:rPr>
            <a:t>Facts</a:t>
          </a:r>
        </a:p>
      </dsp:txBody>
      <dsp:txXfrm>
        <a:off x="4725555" y="6903"/>
        <a:ext cx="1263183" cy="1124591"/>
      </dsp:txXfrm>
    </dsp:sp>
    <dsp:sp modelId="{79E39F77-EA1B-F445-BB43-9EB28F656CAE}">
      <dsp:nvSpPr>
        <dsp:cNvPr id="0" name=""/>
        <dsp:cNvSpPr/>
      </dsp:nvSpPr>
      <dsp:spPr>
        <a:xfrm rot="2700000">
          <a:off x="5953404" y="981343"/>
          <a:ext cx="15806" cy="384031"/>
        </a:xfrm>
        <a:prstGeom prst="rightArrow">
          <a:avLst>
            <a:gd name="adj1" fmla="val 60000"/>
            <a:gd name="adj2" fmla="val 50000"/>
          </a:avLst>
        </a:prstGeom>
        <a:solidFill>
          <a:srgbClr val="CFD8DF"/>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a:latin typeface="Lota Grotesque Alt 1" panose="00000500000000000000" pitchFamily="50" charset="0"/>
          </a:endParaRPr>
        </a:p>
      </dsp:txBody>
      <dsp:txXfrm>
        <a:off x="5954098" y="1056472"/>
        <a:ext cx="11064" cy="230419"/>
      </dsp:txXfrm>
    </dsp:sp>
    <dsp:sp modelId="{979D9717-F33C-3142-8420-D3BD0A4EAA6F}">
      <dsp:nvSpPr>
        <dsp:cNvPr id="0" name=""/>
        <dsp:cNvSpPr/>
      </dsp:nvSpPr>
      <dsp:spPr>
        <a:xfrm>
          <a:off x="5672896" y="982946"/>
          <a:ext cx="1786411" cy="1590413"/>
        </a:xfrm>
        <a:prstGeom prst="ellipse">
          <a:avLst/>
        </a:prstGeom>
        <a:solidFill>
          <a:srgbClr val="5D96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a:latin typeface="Lota Grotesque Alt 1" panose="00000500000000000000" pitchFamily="50" charset="0"/>
            </a:rPr>
            <a:t>Feelings</a:t>
          </a:r>
        </a:p>
        <a:p>
          <a:pPr marL="0" lvl="0" indent="0" algn="ctr" defTabSz="800100">
            <a:lnSpc>
              <a:spcPct val="90000"/>
            </a:lnSpc>
            <a:spcBef>
              <a:spcPct val="0"/>
            </a:spcBef>
            <a:spcAft>
              <a:spcPct val="35000"/>
            </a:spcAft>
            <a:buNone/>
          </a:pPr>
          <a:r>
            <a:rPr lang="en-GB" sz="1800" i="1" kern="1200">
              <a:latin typeface="Lota Grotesque Alt 1" panose="00000500000000000000" pitchFamily="50" charset="0"/>
            </a:rPr>
            <a:t>Emotions</a:t>
          </a:r>
        </a:p>
      </dsp:txBody>
      <dsp:txXfrm>
        <a:off x="5934510" y="1215857"/>
        <a:ext cx="1263183" cy="1124591"/>
      </dsp:txXfrm>
    </dsp:sp>
    <dsp:sp modelId="{A9BCF9C2-4E31-3A43-9928-3F877CC2BDBA}">
      <dsp:nvSpPr>
        <dsp:cNvPr id="0" name=""/>
        <dsp:cNvSpPr/>
      </dsp:nvSpPr>
      <dsp:spPr>
        <a:xfrm rot="8100000">
          <a:off x="5954037" y="2190299"/>
          <a:ext cx="15806" cy="384031"/>
        </a:xfrm>
        <a:prstGeom prst="rightArrow">
          <a:avLst>
            <a:gd name="adj1" fmla="val 60000"/>
            <a:gd name="adj2" fmla="val 50000"/>
          </a:avLst>
        </a:prstGeom>
        <a:solidFill>
          <a:srgbClr val="CFD8DF"/>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a:latin typeface="Lota Grotesque Alt 1" panose="00000500000000000000" pitchFamily="50" charset="0"/>
          </a:endParaRPr>
        </a:p>
      </dsp:txBody>
      <dsp:txXfrm rot="10800000">
        <a:off x="5958085" y="2265428"/>
        <a:ext cx="11064" cy="230419"/>
      </dsp:txXfrm>
    </dsp:sp>
    <dsp:sp modelId="{B540C3E7-32A3-334A-B5AC-9C6C15B5E258}">
      <dsp:nvSpPr>
        <dsp:cNvPr id="0" name=""/>
        <dsp:cNvSpPr/>
      </dsp:nvSpPr>
      <dsp:spPr>
        <a:xfrm>
          <a:off x="4463941" y="2191902"/>
          <a:ext cx="1786411" cy="1590413"/>
        </a:xfrm>
        <a:prstGeom prst="ellipse">
          <a:avLst/>
        </a:prstGeom>
        <a:solidFill>
          <a:srgbClr val="5D96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a:latin typeface="Lota Grotesque Alt 1" panose="00000500000000000000" pitchFamily="50" charset="0"/>
            </a:rPr>
            <a:t>Needs</a:t>
          </a:r>
        </a:p>
        <a:p>
          <a:pPr marL="0" lvl="0" indent="0" algn="ctr" defTabSz="800100">
            <a:lnSpc>
              <a:spcPct val="90000"/>
            </a:lnSpc>
            <a:spcBef>
              <a:spcPct val="0"/>
            </a:spcBef>
            <a:spcAft>
              <a:spcPct val="35000"/>
            </a:spcAft>
            <a:buNone/>
          </a:pPr>
          <a:r>
            <a:rPr lang="en-GB" sz="1800" i="1" kern="1200">
              <a:latin typeface="Lota Grotesque Alt 1" panose="00000500000000000000" pitchFamily="50" charset="0"/>
            </a:rPr>
            <a:t>Values</a:t>
          </a:r>
        </a:p>
      </dsp:txBody>
      <dsp:txXfrm>
        <a:off x="4725555" y="2424813"/>
        <a:ext cx="1263183" cy="1124591"/>
      </dsp:txXfrm>
    </dsp:sp>
    <dsp:sp modelId="{A0841004-DC85-E94B-A0A8-6E8E96832998}">
      <dsp:nvSpPr>
        <dsp:cNvPr id="0" name=""/>
        <dsp:cNvSpPr/>
      </dsp:nvSpPr>
      <dsp:spPr>
        <a:xfrm rot="13500000">
          <a:off x="4745082" y="2190931"/>
          <a:ext cx="15806" cy="384031"/>
        </a:xfrm>
        <a:prstGeom prst="rightArrow">
          <a:avLst>
            <a:gd name="adj1" fmla="val 60000"/>
            <a:gd name="adj2" fmla="val 50000"/>
          </a:avLst>
        </a:prstGeom>
        <a:solidFill>
          <a:srgbClr val="CFD8DF"/>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a:latin typeface="Lota Grotesque Alt 1" panose="00000500000000000000" pitchFamily="50" charset="0"/>
          </a:endParaRPr>
        </a:p>
      </dsp:txBody>
      <dsp:txXfrm rot="10800000">
        <a:off x="4749130" y="2269414"/>
        <a:ext cx="11064" cy="230419"/>
      </dsp:txXfrm>
    </dsp:sp>
    <dsp:sp modelId="{BA522337-6832-AF46-BD4A-C59DD4631617}">
      <dsp:nvSpPr>
        <dsp:cNvPr id="0" name=""/>
        <dsp:cNvSpPr/>
      </dsp:nvSpPr>
      <dsp:spPr>
        <a:xfrm>
          <a:off x="3254985" y="982946"/>
          <a:ext cx="1786411" cy="1590413"/>
        </a:xfrm>
        <a:prstGeom prst="ellipse">
          <a:avLst/>
        </a:prstGeom>
        <a:solidFill>
          <a:srgbClr val="5D96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a:latin typeface="Lota Grotesque Alt 1" panose="00000500000000000000" pitchFamily="50" charset="0"/>
            </a:rPr>
            <a:t>Requests</a:t>
          </a:r>
        </a:p>
        <a:p>
          <a:pPr marL="0" lvl="0" indent="0" algn="ctr" defTabSz="800100">
            <a:lnSpc>
              <a:spcPct val="90000"/>
            </a:lnSpc>
            <a:spcBef>
              <a:spcPct val="0"/>
            </a:spcBef>
            <a:spcAft>
              <a:spcPct val="35000"/>
            </a:spcAft>
            <a:buNone/>
          </a:pPr>
          <a:r>
            <a:rPr lang="en-GB" sz="1800" i="1" kern="1200">
              <a:latin typeface="Lota Grotesque Alt 1" panose="00000500000000000000" pitchFamily="50" charset="0"/>
            </a:rPr>
            <a:t>Actions</a:t>
          </a:r>
        </a:p>
      </dsp:txBody>
      <dsp:txXfrm>
        <a:off x="3516599" y="1215857"/>
        <a:ext cx="1263183" cy="1124591"/>
      </dsp:txXfrm>
    </dsp:sp>
    <dsp:sp modelId="{E11AF6B7-B2F7-8942-A0AA-3FFCDCF7E774}">
      <dsp:nvSpPr>
        <dsp:cNvPr id="0" name=""/>
        <dsp:cNvSpPr/>
      </dsp:nvSpPr>
      <dsp:spPr>
        <a:xfrm rot="18900000">
          <a:off x="4744449" y="981976"/>
          <a:ext cx="15806" cy="384031"/>
        </a:xfrm>
        <a:prstGeom prst="rightArrow">
          <a:avLst>
            <a:gd name="adj1" fmla="val 60000"/>
            <a:gd name="adj2" fmla="val 50000"/>
          </a:avLst>
        </a:prstGeom>
        <a:solidFill>
          <a:srgbClr val="CFD8DF"/>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a:latin typeface="Lota Grotesque Alt 1" panose="00000500000000000000" pitchFamily="50" charset="0"/>
          </a:endParaRPr>
        </a:p>
      </dsp:txBody>
      <dsp:txXfrm>
        <a:off x="4745143" y="1060459"/>
        <a:ext cx="11064" cy="230419"/>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27675" y="132642"/>
            <a:ext cx="1088647" cy="48713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30883" y="9529011"/>
            <a:ext cx="5187861" cy="276999"/>
          </a:xfrm>
          <a:prstGeom prst="rect">
            <a:avLst/>
          </a:prstGeom>
          <a:noFill/>
        </p:spPr>
        <p:txBody>
          <a:bodyPr wrap="square" rtlCol="0">
            <a:spAutoFit/>
          </a:bodyPr>
          <a:lstStyle/>
          <a:p>
            <a:r>
              <a:rPr lang="en-GB" sz="1200">
                <a:latin typeface="InfoTextPro-Medium" panose="020B0604030101020102" pitchFamily="34" charset="0"/>
                <a:cs typeface="InfoTextPro-Medium" panose="020B0604030101020102" pitchFamily="34" charset="0"/>
              </a:rPr>
              <a:t>www.researchinpractice.org.uk</a:t>
            </a:r>
          </a:p>
        </p:txBody>
      </p:sp>
      <p:sp>
        <p:nvSpPr>
          <p:cNvPr id="3" name="Slide Number Placeholder 2"/>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3264E11B-65F9-45BC-AAD4-B45333889C25}" type="slidenum">
              <a:rPr lang="en-GB" smtClean="0"/>
              <a:t>‹#›</a:t>
            </a:fld>
            <a:endParaRPr lang="en-GB"/>
          </a:p>
        </p:txBody>
      </p:sp>
    </p:spTree>
    <p:extLst>
      <p:ext uri="{BB962C8B-B14F-4D97-AF65-F5344CB8AC3E}">
        <p14:creationId xmlns:p14="http://schemas.microsoft.com/office/powerpoint/2010/main" val="78676793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4"/>
          <p:cNvSpPr>
            <a:spLocks noGrp="1" noRot="1" noChangeAspect="1" noChangeArrowheads="1" noTextEdit="1"/>
          </p:cNvSpPr>
          <p:nvPr>
            <p:ph type="sldImg" idx="2"/>
          </p:nvPr>
        </p:nvSpPr>
        <p:spPr bwMode="auto">
          <a:xfrm>
            <a:off x="1398588" y="660400"/>
            <a:ext cx="3860800" cy="21717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526214" y="2995864"/>
            <a:ext cx="5718175" cy="618635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p:txBody>
      </p:sp>
      <p:sp>
        <p:nvSpPr>
          <p:cNvPr id="2" name="Slide Number Placeholder 1"/>
          <p:cNvSpPr>
            <a:spLocks noGrp="1"/>
          </p:cNvSpPr>
          <p:nvPr>
            <p:ph type="sldNum" sz="quarter" idx="5"/>
          </p:nvPr>
        </p:nvSpPr>
        <p:spPr>
          <a:xfrm>
            <a:off x="3849688" y="9428242"/>
            <a:ext cx="2946400" cy="496809"/>
          </a:xfrm>
          <a:prstGeom prst="rect">
            <a:avLst/>
          </a:prstGeom>
        </p:spPr>
        <p:txBody>
          <a:bodyPr vert="horz" lIns="91440" tIns="45720" rIns="91440" bIns="45720" rtlCol="0" anchor="b"/>
          <a:lstStyle>
            <a:lvl1pPr algn="r">
              <a:defRPr sz="1000">
                <a:latin typeface="Verdana" pitchFamily="34" charset="0"/>
                <a:ea typeface="Verdana" pitchFamily="34" charset="0"/>
                <a:cs typeface="Verdana" pitchFamily="34" charset="0"/>
              </a:defRPr>
            </a:lvl1pPr>
          </a:lstStyle>
          <a:p>
            <a:fld id="{4EEF8D38-9D44-4FF1-AA6A-238654B4523E}" type="slidenum">
              <a:rPr lang="en-GB" smtClean="0"/>
              <a:pPr/>
              <a:t>‹#›</a:t>
            </a:fld>
            <a:endParaRPr lang="en-GB"/>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62845" y="137794"/>
            <a:ext cx="1088647" cy="487138"/>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4"/>
          </p:nvPr>
        </p:nvSpPr>
        <p:spPr>
          <a:xfrm>
            <a:off x="433136" y="9429750"/>
            <a:ext cx="2513263" cy="496888"/>
          </a:xfrm>
          <a:prstGeom prst="rect">
            <a:avLst/>
          </a:prstGeom>
        </p:spPr>
        <p:txBody>
          <a:bodyPr vert="horz" lIns="91440" tIns="45720" rIns="91440" bIns="45720" rtlCol="0" anchor="b"/>
          <a:lstStyle>
            <a:lvl1pPr algn="l">
              <a:defRPr sz="1200"/>
            </a:lvl1pPr>
          </a:lstStyle>
          <a:p>
            <a:r>
              <a:rPr lang="en-GB" sz="1200">
                <a:latin typeface="InfoTextPro-Medium" panose="020B0604030101020102" pitchFamily="34" charset="0"/>
                <a:cs typeface="InfoTextPro-Medium" panose="020B0604030101020102" pitchFamily="34" charset="0"/>
              </a:rPr>
              <a:t>www.researchinpractice.org.uk</a:t>
            </a:r>
          </a:p>
        </p:txBody>
      </p:sp>
    </p:spTree>
    <p:extLst>
      <p:ext uri="{BB962C8B-B14F-4D97-AF65-F5344CB8AC3E}">
        <p14:creationId xmlns:p14="http://schemas.microsoft.com/office/powerpoint/2010/main" val="2195939981"/>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ts val="300"/>
      </a:spcAft>
      <a:defRPr sz="1000" kern="1200">
        <a:solidFill>
          <a:schemeClr val="tx1"/>
        </a:solidFill>
        <a:latin typeface="Verdana" pitchFamily="34" charset="0"/>
        <a:ea typeface="Verdana" pitchFamily="34" charset="0"/>
        <a:cs typeface="Verdana" pitchFamily="34" charset="0"/>
      </a:defRPr>
    </a:lvl1pPr>
    <a:lvl2pPr marL="84138" indent="0" algn="l" rtl="0" eaLnBrk="0" fontAlgn="base" hangingPunct="0">
      <a:spcBef>
        <a:spcPct val="30000"/>
      </a:spcBef>
      <a:spcAft>
        <a:spcPct val="0"/>
      </a:spcAft>
      <a:defRPr sz="1000" kern="1200">
        <a:solidFill>
          <a:schemeClr val="tx1"/>
        </a:solidFill>
        <a:latin typeface="Verdana" pitchFamily="34" charset="0"/>
        <a:ea typeface="Verdana" pitchFamily="34" charset="0"/>
        <a:cs typeface="Verdana" pitchFamily="34" charset="0"/>
      </a:defRPr>
    </a:lvl2pPr>
    <a:lvl3pPr marL="914400" algn="l" rtl="0" eaLnBrk="0" fontAlgn="base" hangingPunct="0">
      <a:spcBef>
        <a:spcPct val="30000"/>
      </a:spcBef>
      <a:spcAft>
        <a:spcPct val="0"/>
      </a:spcAft>
      <a:defRPr sz="1000" kern="1200">
        <a:solidFill>
          <a:schemeClr val="tx1"/>
        </a:solidFill>
        <a:latin typeface="Verdana" pitchFamily="34" charset="0"/>
        <a:ea typeface="Verdana" pitchFamily="34" charset="0"/>
        <a:cs typeface="Verdana" pitchFamily="34" charset="0"/>
      </a:defRPr>
    </a:lvl3pPr>
    <a:lvl4pPr marL="1371600" algn="l" rtl="0" eaLnBrk="0" fontAlgn="base" hangingPunct="0">
      <a:spcBef>
        <a:spcPct val="30000"/>
      </a:spcBef>
      <a:spcAft>
        <a:spcPct val="0"/>
      </a:spcAft>
      <a:defRPr sz="1000" kern="1200">
        <a:solidFill>
          <a:schemeClr val="tx1"/>
        </a:solidFill>
        <a:latin typeface="Verdana" pitchFamily="34" charset="0"/>
        <a:ea typeface="Verdana" pitchFamily="34" charset="0"/>
        <a:cs typeface="Verdana" pitchFamily="34" charset="0"/>
      </a:defRPr>
    </a:lvl4pPr>
    <a:lvl5pPr marL="1828800" algn="l" rtl="0" eaLnBrk="0" fontAlgn="base" hangingPunct="0">
      <a:spcBef>
        <a:spcPct val="30000"/>
      </a:spcBef>
      <a:spcAft>
        <a:spcPct val="0"/>
      </a:spcAft>
      <a:defRPr sz="1000" kern="1200">
        <a:solidFill>
          <a:schemeClr val="tx1"/>
        </a:solidFill>
        <a:latin typeface="Verdana" pitchFamily="34" charset="0"/>
        <a:ea typeface="Verdana" pitchFamily="34" charset="0"/>
        <a:cs typeface="Verdana"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EEF8D38-9D44-4FF1-AA6A-238654B4523E}" type="slidenum">
              <a:rPr lang="en-GB" smtClean="0"/>
              <a:pPr/>
              <a:t>1</a:t>
            </a:fld>
            <a:endParaRPr lang="en-GB"/>
          </a:p>
        </p:txBody>
      </p:sp>
      <p:sp>
        <p:nvSpPr>
          <p:cNvPr id="5" name="Footer Placeholder 4"/>
          <p:cNvSpPr>
            <a:spLocks noGrp="1"/>
          </p:cNvSpPr>
          <p:nvPr>
            <p:ph type="ftr" sz="quarter" idx="4"/>
          </p:nvPr>
        </p:nvSpPr>
        <p:spPr/>
        <p:txBody>
          <a:bodyPr/>
          <a:lstStyle/>
          <a:p>
            <a:r>
              <a:rPr lang="en-GB" sz="1200">
                <a:latin typeface="InfoTextPro-Medium" panose="020B0604030101020102" pitchFamily="34" charset="0"/>
                <a:cs typeface="InfoTextPro-Medium" panose="020B0604030101020102" pitchFamily="34" charset="0"/>
              </a:rPr>
              <a:t>www.researchinpractice.org.uk</a:t>
            </a:r>
          </a:p>
        </p:txBody>
      </p:sp>
    </p:spTree>
    <p:extLst>
      <p:ext uri="{BB962C8B-B14F-4D97-AF65-F5344CB8AC3E}">
        <p14:creationId xmlns:p14="http://schemas.microsoft.com/office/powerpoint/2010/main" val="21166103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0" i="0" u="none" strike="noStrike" kern="1200" dirty="0">
                <a:solidFill>
                  <a:srgbClr val="2A2A2A"/>
                </a:solidFill>
                <a:effectLst/>
                <a:latin typeface="Verdana" pitchFamily="34" charset="0"/>
                <a:ea typeface="Open Sans" panose="020B0606030504020204" pitchFamily="34" charset="0"/>
                <a:cs typeface="Open Sans" panose="020B0606030504020204" pitchFamily="34" charset="0"/>
              </a:rPr>
              <a:t>Assertiveness is expressing your thoughts, emotions, beliefs and opinions in an honest and appropriate way. As assertiveness should be encouraged in others it is also important to remember that we should always respect the thoughts, feelings, opinions and beliefs of other people.</a:t>
            </a:r>
            <a:r>
              <a:rPr lang="en-GB" sz="1000" kern="1200" dirty="0">
                <a:solidFill>
                  <a:srgbClr val="2A2A2A"/>
                </a:solidFill>
                <a:latin typeface="Verdana" pitchFamily="34" charset="0"/>
                <a:ea typeface="Open Sans" panose="020B0606030504020204" pitchFamily="34" charset="0"/>
                <a:cs typeface="Open Sans" panose="020B0606030504020204" pitchFamily="34" charset="0"/>
              </a:rPr>
              <a:t> </a:t>
            </a:r>
          </a:p>
          <a:p>
            <a:pPr algn="l"/>
            <a:endParaRPr lang="en-GB" sz="1000" b="0" i="0" u="none" strike="noStrike" kern="1200" dirty="0">
              <a:solidFill>
                <a:srgbClr val="2A2A2A"/>
              </a:solidFill>
              <a:effectLst/>
              <a:latin typeface="Verdana" pitchFamily="34" charset="0"/>
              <a:ea typeface="Open Sans" panose="020B0606030504020204" pitchFamily="34" charset="0"/>
              <a:cs typeface="Open Sans" panose="020B0606030504020204" pitchFamily="34" charset="0"/>
            </a:endParaRPr>
          </a:p>
          <a:p>
            <a:pPr algn="l"/>
            <a:r>
              <a:rPr lang="en-GB" sz="1000" b="0" i="0" u="none" strike="noStrike" kern="1200" dirty="0">
                <a:solidFill>
                  <a:srgbClr val="2A2A2A"/>
                </a:solidFill>
                <a:effectLst/>
                <a:latin typeface="Verdana" pitchFamily="34" charset="0"/>
                <a:ea typeface="Open Sans" panose="020B0606030504020204" pitchFamily="34" charset="0"/>
                <a:cs typeface="Open Sans" panose="020B0606030504020204" pitchFamily="34" charset="0"/>
              </a:rPr>
              <a:t>Assertiveness allows individuals to assert their personal rights without undermining the rights of others. Assertiveness is considered a balanced response, being neither passive nor aggressive, with self-confidence playing an important part. An assertive person responds as an equal to others and aims to be open in expressing their wishes, thoughts and feelings.</a:t>
            </a:r>
          </a:p>
          <a:p>
            <a:pPr algn="l"/>
            <a:endParaRPr lang="en-GB" sz="1000" b="0" i="0" u="none" strike="noStrike" kern="1200" dirty="0">
              <a:solidFill>
                <a:srgbClr val="2A2A2A"/>
              </a:solidFill>
              <a:effectLst/>
              <a:latin typeface="Verdana" pitchFamily="34" charset="0"/>
              <a:ea typeface="Open Sans" panose="020B0606030504020204" pitchFamily="34" charset="0"/>
              <a:cs typeface="Open Sans" panose="020B0606030504020204" pitchFamily="34" charset="0"/>
            </a:endParaRPr>
          </a:p>
          <a:p>
            <a:pPr algn="l"/>
            <a:r>
              <a:rPr lang="en-GB" sz="1000" b="0" i="0" u="none" strike="noStrike" kern="1200" dirty="0">
                <a:solidFill>
                  <a:srgbClr val="2A2A2A"/>
                </a:solidFill>
                <a:effectLst/>
                <a:latin typeface="Verdana" pitchFamily="34" charset="0"/>
                <a:ea typeface="Open Sans" panose="020B0606030504020204" pitchFamily="34" charset="0"/>
                <a:cs typeface="Open Sans" panose="020B0606030504020204" pitchFamily="34" charset="0"/>
              </a:rPr>
              <a:t>Within the often complex dynamics of families involved in FGC processes, assertiveness is often a key skills for both the practitioner and the referred person and their network. This ties to the other models discussed in these slides, with the aim of open and honest communication as the goal. </a:t>
            </a:r>
          </a:p>
          <a:p>
            <a:pPr algn="l"/>
            <a:endParaRPr lang="en-GB" sz="1000" b="0" i="0" u="none" strike="noStrike" kern="1200" dirty="0">
              <a:solidFill>
                <a:srgbClr val="2A2A2A"/>
              </a:solidFill>
              <a:effectLst/>
              <a:latin typeface="Verdana" pitchFamily="34" charset="0"/>
              <a:ea typeface="Open Sans" panose="020B0606030504020204" pitchFamily="34" charset="0"/>
              <a:cs typeface="Open Sans" panose="020B0606030504020204" pitchFamily="34" charset="0"/>
            </a:endParaRPr>
          </a:p>
          <a:p>
            <a:br>
              <a:rPr lang="en-GB" dirty="0"/>
            </a:br>
            <a:endParaRPr lang="en-US" dirty="0"/>
          </a:p>
          <a:p>
            <a:endParaRPr lang="en-GB" dirty="0"/>
          </a:p>
        </p:txBody>
      </p:sp>
      <p:sp>
        <p:nvSpPr>
          <p:cNvPr id="4" name="Slide Number Placeholder 3"/>
          <p:cNvSpPr>
            <a:spLocks noGrp="1"/>
          </p:cNvSpPr>
          <p:nvPr>
            <p:ph type="sldNum" sz="quarter" idx="5"/>
          </p:nvPr>
        </p:nvSpPr>
        <p:spPr/>
        <p:txBody>
          <a:bodyPr/>
          <a:lstStyle/>
          <a:p>
            <a:fld id="{4EEF8D38-9D44-4FF1-AA6A-238654B4523E}" type="slidenum">
              <a:rPr lang="en-GB" smtClean="0"/>
              <a:pPr/>
              <a:t>10</a:t>
            </a:fld>
            <a:endParaRPr lang="en-GB"/>
          </a:p>
        </p:txBody>
      </p:sp>
      <p:sp>
        <p:nvSpPr>
          <p:cNvPr id="5" name="Footer Placeholder 4"/>
          <p:cNvSpPr>
            <a:spLocks noGrp="1"/>
          </p:cNvSpPr>
          <p:nvPr>
            <p:ph type="ftr" sz="quarter" idx="4"/>
          </p:nvPr>
        </p:nvSpPr>
        <p:spPr/>
        <p:txBody>
          <a:bodyPr/>
          <a:lstStyle/>
          <a:p>
            <a:r>
              <a:rPr lang="en-GB" sz="1200">
                <a:latin typeface="InfoTextPro-Medium" panose="020B0604030101020102" pitchFamily="34" charset="0"/>
                <a:cs typeface="InfoTextPro-Medium" panose="020B0604030101020102" pitchFamily="34" charset="0"/>
              </a:rPr>
              <a:t>www.researchinpractice.org.uk</a:t>
            </a:r>
          </a:p>
        </p:txBody>
      </p:sp>
    </p:spTree>
    <p:extLst>
      <p:ext uri="{BB962C8B-B14F-4D97-AF65-F5344CB8AC3E}">
        <p14:creationId xmlns:p14="http://schemas.microsoft.com/office/powerpoint/2010/main" val="16016338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660400"/>
            <a:ext cx="3860800" cy="21717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EEF8D38-9D44-4FF1-AA6A-238654B4523E}" type="slidenum">
              <a:rPr lang="en-GB" smtClean="0"/>
              <a:pPr/>
              <a:t>12</a:t>
            </a:fld>
            <a:endParaRPr lang="en-GB"/>
          </a:p>
        </p:txBody>
      </p:sp>
      <p:sp>
        <p:nvSpPr>
          <p:cNvPr id="5" name="Footer Placeholder 4"/>
          <p:cNvSpPr>
            <a:spLocks noGrp="1"/>
          </p:cNvSpPr>
          <p:nvPr>
            <p:ph type="ftr" sz="quarter" idx="4"/>
          </p:nvPr>
        </p:nvSpPr>
        <p:spPr>
          <a:xfrm>
            <a:off x="433136" y="9429750"/>
            <a:ext cx="2513263" cy="496888"/>
          </a:xfrm>
          <a:prstGeom prst="rect">
            <a:avLst/>
          </a:prstGeom>
        </p:spPr>
        <p:txBody>
          <a:bodyPr vert="horz" lIns="91440" tIns="45720" rIns="91440" bIns="45720" rtlCol="0" anchor="b"/>
          <a:lstStyle>
            <a:lvl1pPr algn="l">
              <a:defRPr sz="1200"/>
            </a:lvl1pPr>
          </a:lstStyle>
          <a:p>
            <a:r>
              <a:rPr lang="en-GB" sz="1200">
                <a:latin typeface="InfoTextPro-Medium" panose="020B0604030101020102" pitchFamily="34" charset="0"/>
                <a:cs typeface="InfoTextPro-Medium" panose="020B0604030101020102" pitchFamily="34" charset="0"/>
              </a:rPr>
              <a:t>www.researchinpractice.org.uk</a:t>
            </a:r>
          </a:p>
        </p:txBody>
      </p:sp>
    </p:spTree>
    <p:extLst>
      <p:ext uri="{BB962C8B-B14F-4D97-AF65-F5344CB8AC3E}">
        <p14:creationId xmlns:p14="http://schemas.microsoft.com/office/powerpoint/2010/main" val="3986860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660400"/>
            <a:ext cx="3860800" cy="21717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 fear when preparing for, and supporting, an FGC can be the possibility of difficult, emotive conversations.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way to combat this is to consider the perspectives of those involved and to develop strategies to manage difficult conversations that may arise.</a:t>
            </a:r>
          </a:p>
          <a:p>
            <a:endParaRPr lang="en-GB" dirty="0"/>
          </a:p>
          <a:p>
            <a:endParaRPr lang="en-GB" dirty="0"/>
          </a:p>
        </p:txBody>
      </p:sp>
      <p:sp>
        <p:nvSpPr>
          <p:cNvPr id="4" name="Footer Placeholder 3"/>
          <p:cNvSpPr>
            <a:spLocks noGrp="1"/>
          </p:cNvSpPr>
          <p:nvPr>
            <p:ph type="ftr" sz="quarter" idx="10"/>
          </p:nvPr>
        </p:nvSpPr>
        <p:spPr/>
        <p:txBody>
          <a:bodyPr/>
          <a:lstStyle/>
          <a:p>
            <a:pPr>
              <a:defRPr/>
            </a:pPr>
            <a:r>
              <a:rPr lang="en-GB"/>
              <a:t>www.rip.org.uk</a:t>
            </a:r>
          </a:p>
        </p:txBody>
      </p:sp>
      <p:sp>
        <p:nvSpPr>
          <p:cNvPr id="5" name="Slide Number Placeholder 4"/>
          <p:cNvSpPr>
            <a:spLocks noGrp="1"/>
          </p:cNvSpPr>
          <p:nvPr>
            <p:ph type="sldNum" sz="quarter" idx="11"/>
          </p:nvPr>
        </p:nvSpPr>
        <p:spPr/>
        <p:txBody>
          <a:bodyPr/>
          <a:lstStyle/>
          <a:p>
            <a:fld id="{4EEF8D38-9D44-4FF1-AA6A-238654B4523E}" type="slidenum">
              <a:rPr lang="en-GB" smtClean="0"/>
              <a:pPr/>
              <a:t>2</a:t>
            </a:fld>
            <a:endParaRPr lang="en-GB"/>
          </a:p>
        </p:txBody>
      </p:sp>
    </p:spTree>
    <p:extLst>
      <p:ext uri="{BB962C8B-B14F-4D97-AF65-F5344CB8AC3E}">
        <p14:creationId xmlns:p14="http://schemas.microsoft.com/office/powerpoint/2010/main" val="2776827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000" b="0" i="0" kern="1200" dirty="0">
                <a:solidFill>
                  <a:srgbClr val="000000"/>
                </a:solidFill>
                <a:effectLst/>
                <a:latin typeface="Verdana" pitchFamily="34" charset="0"/>
                <a:ea typeface="Verdana" pitchFamily="34" charset="0"/>
                <a:cs typeface="Verdana" pitchFamily="34" charset="0"/>
              </a:rPr>
              <a:t>Conversation is an integral part of an FGC. But this can often be difficult due to previous conflicts, issues with communications styles and high emotions.</a:t>
            </a:r>
          </a:p>
          <a:p>
            <a:pPr algn="l" rtl="0" fontAlgn="base"/>
            <a:endParaRPr lang="en-GB" sz="1000" b="0" i="0" kern="1200" dirty="0">
              <a:solidFill>
                <a:srgbClr val="000000"/>
              </a:solidFill>
              <a:effectLst/>
              <a:latin typeface="Verdana" pitchFamily="34" charset="0"/>
              <a:ea typeface="Verdana" pitchFamily="34" charset="0"/>
              <a:cs typeface="Verdana" pitchFamily="34" charset="0"/>
            </a:endParaRPr>
          </a:p>
          <a:p>
            <a:pPr algn="l" rtl="0" fontAlgn="base"/>
            <a:r>
              <a:rPr lang="en-GB" sz="1000" b="0" i="0" kern="1200" dirty="0">
                <a:solidFill>
                  <a:srgbClr val="000000"/>
                </a:solidFill>
                <a:effectLst/>
                <a:latin typeface="Verdana" pitchFamily="34" charset="0"/>
                <a:ea typeface="Verdana" pitchFamily="34" charset="0"/>
                <a:cs typeface="Verdana" pitchFamily="34" charset="0"/>
              </a:rPr>
              <a:t>The Merriam-Webster definition of a conversation is: An oral exchange of sentiments, observations, opinions or ideas. </a:t>
            </a:r>
          </a:p>
          <a:p>
            <a:pPr algn="l" rtl="0" fontAlgn="base"/>
            <a:r>
              <a:rPr lang="en-GB" sz="1000" b="0" i="0" kern="1200" dirty="0">
                <a:solidFill>
                  <a:srgbClr val="000000"/>
                </a:solidFill>
                <a:effectLst/>
                <a:latin typeface="Verdana" pitchFamily="34" charset="0"/>
                <a:ea typeface="Verdana" pitchFamily="34" charset="0"/>
                <a:cs typeface="Verdana" pitchFamily="34" charset="0"/>
              </a:rPr>
              <a:t> </a:t>
            </a:r>
          </a:p>
          <a:p>
            <a:pPr algn="l" rtl="0" fontAlgn="base"/>
            <a:r>
              <a:rPr lang="en-GB" sz="1000" b="0" i="0" kern="1200" dirty="0">
                <a:solidFill>
                  <a:srgbClr val="000000"/>
                </a:solidFill>
                <a:effectLst/>
                <a:latin typeface="Verdana" pitchFamily="34" charset="0"/>
                <a:ea typeface="Verdana" pitchFamily="34" charset="0"/>
                <a:cs typeface="Verdana" pitchFamily="34" charset="0"/>
              </a:rPr>
              <a:t>Central to this definition is mutuality: a conversation requires the active engagement of all participants. Meaningful and authentic dialogue as part of this is dialogue that can lead to positive change. But conversations like this rely on both parties expressing their position effectively and being open to negotiating the outcomes of discussion.  </a:t>
            </a:r>
          </a:p>
          <a:p>
            <a:pPr algn="l" rtl="0" fontAlgn="base"/>
            <a:endParaRPr lang="en-GB" sz="1000" b="0" i="0" kern="1200" dirty="0">
              <a:solidFill>
                <a:srgbClr val="000000"/>
              </a:solidFill>
              <a:effectLst/>
              <a:latin typeface="Verdana" pitchFamily="34" charset="0"/>
              <a:ea typeface="Verdana" pitchFamily="34" charset="0"/>
              <a:cs typeface="Verdana" pitchFamily="34" charset="0"/>
            </a:endParaRPr>
          </a:p>
          <a:p>
            <a:pPr algn="l" rtl="0" fontAlgn="base"/>
            <a:r>
              <a:rPr lang="en-GB" sz="1000" b="0" i="0" kern="1200" dirty="0">
                <a:solidFill>
                  <a:srgbClr val="000000"/>
                </a:solidFill>
                <a:effectLst/>
                <a:latin typeface="Verdana" pitchFamily="34" charset="0"/>
                <a:ea typeface="Verdana" pitchFamily="34" charset="0"/>
                <a:cs typeface="Verdana" pitchFamily="34" charset="0"/>
              </a:rPr>
              <a:t>This is an important starting point for thinking about conversations in challenging circumstances, especially in a professional context where the presence of power needs to be acknowledged and attended to.</a:t>
            </a:r>
          </a:p>
          <a:p>
            <a:pPr algn="l" rtl="0" fontAlgn="base"/>
            <a:endParaRPr lang="en-GB" sz="1000" b="0" i="0" kern="1200" dirty="0">
              <a:solidFill>
                <a:srgbClr val="000000"/>
              </a:solidFill>
              <a:effectLst/>
              <a:latin typeface="Verdana" pitchFamily="34" charset="0"/>
              <a:ea typeface="Verdana" pitchFamily="34" charset="0"/>
              <a:cs typeface="Verdana" pitchFamily="34" charset="0"/>
            </a:endParaRPr>
          </a:p>
          <a:p>
            <a:pPr algn="l" rtl="0" fontAlgn="base"/>
            <a:r>
              <a:rPr lang="en-GB" sz="1000" b="0" i="0" kern="1200" dirty="0">
                <a:solidFill>
                  <a:srgbClr val="000000"/>
                </a:solidFill>
                <a:effectLst/>
                <a:latin typeface="Verdana" pitchFamily="34" charset="0"/>
                <a:ea typeface="Verdana" pitchFamily="34" charset="0"/>
                <a:cs typeface="Verdana" pitchFamily="34" charset="0"/>
              </a:rPr>
              <a:t>Within the context of an FGC, the conversation needs to come from the person at the centre of the network and network members. This can feel unusual to practitioners, who may be more used to conversations with those accessing services in which they are often the driving force. But the supporting role of the practitioner is still important in the FGC context, as we can provide support and guidance in the lead up to, and during the meeting, to support productive conversations. </a:t>
            </a:r>
          </a:p>
          <a:p>
            <a:endParaRPr lang="en-GB" dirty="0"/>
          </a:p>
          <a:p>
            <a:endParaRPr lang="en-GB" dirty="0"/>
          </a:p>
        </p:txBody>
      </p:sp>
      <p:sp>
        <p:nvSpPr>
          <p:cNvPr id="4" name="Slide Number Placeholder 3"/>
          <p:cNvSpPr>
            <a:spLocks noGrp="1"/>
          </p:cNvSpPr>
          <p:nvPr>
            <p:ph type="sldNum" sz="quarter" idx="5"/>
          </p:nvPr>
        </p:nvSpPr>
        <p:spPr/>
        <p:txBody>
          <a:bodyPr/>
          <a:lstStyle/>
          <a:p>
            <a:fld id="{4EEF8D38-9D44-4FF1-AA6A-238654B4523E}" type="slidenum">
              <a:rPr lang="en-GB" smtClean="0"/>
              <a:pPr/>
              <a:t>3</a:t>
            </a:fld>
            <a:endParaRPr lang="en-GB"/>
          </a:p>
        </p:txBody>
      </p:sp>
      <p:sp>
        <p:nvSpPr>
          <p:cNvPr id="5" name="Footer Placeholder 4"/>
          <p:cNvSpPr>
            <a:spLocks noGrp="1"/>
          </p:cNvSpPr>
          <p:nvPr>
            <p:ph type="ftr" sz="quarter" idx="4"/>
          </p:nvPr>
        </p:nvSpPr>
        <p:spPr/>
        <p:txBody>
          <a:bodyPr/>
          <a:lstStyle/>
          <a:p>
            <a:r>
              <a:rPr lang="en-GB" sz="1200">
                <a:latin typeface="InfoTextPro-Medium" panose="020B0604030101020102" pitchFamily="34" charset="0"/>
                <a:cs typeface="InfoTextPro-Medium" panose="020B0604030101020102" pitchFamily="34" charset="0"/>
              </a:rPr>
              <a:t>www.researchinpractice.org.uk</a:t>
            </a:r>
          </a:p>
        </p:txBody>
      </p:sp>
    </p:spTree>
    <p:extLst>
      <p:ext uri="{BB962C8B-B14F-4D97-AF65-F5344CB8AC3E}">
        <p14:creationId xmlns:p14="http://schemas.microsoft.com/office/powerpoint/2010/main" val="1350597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000" kern="100" dirty="0">
                <a:solidFill>
                  <a:schemeClr val="tx1"/>
                </a:solidFill>
                <a:effectLst/>
                <a:latin typeface="Verdana" pitchFamily="34" charset="0"/>
                <a:ea typeface="Aptos" panose="020B0004020202020204" pitchFamily="34" charset="0"/>
                <a:cs typeface="Times New Roman" panose="02020603050405020304" pitchFamily="18" charset="0"/>
              </a:rPr>
              <a:t>If we return to the three perspectives involved: </a:t>
            </a:r>
          </a:p>
          <a:p>
            <a:pPr marL="171450" indent="-171450">
              <a:lnSpc>
                <a:spcPct val="107000"/>
              </a:lnSpc>
              <a:spcAft>
                <a:spcPts val="800"/>
              </a:spcAft>
              <a:buFontTx/>
              <a:buChar char="-"/>
            </a:pPr>
            <a:r>
              <a:rPr lang="en-GB" sz="1000" kern="100" dirty="0">
                <a:solidFill>
                  <a:schemeClr val="tx1"/>
                </a:solidFill>
                <a:effectLst/>
                <a:latin typeface="Verdana" pitchFamily="34" charset="0"/>
                <a:ea typeface="Aptos" panose="020B0004020202020204" pitchFamily="34" charset="0"/>
                <a:cs typeface="Times New Roman" panose="02020603050405020304" pitchFamily="18" charset="0"/>
              </a:rPr>
              <a:t>For the person at the centre of the FGC there may be a lot of conflicting emotions. Part of preparing them for the FGC is understanding these emotions. This can be a rewarding activity but can also take a toll on both the person and the practitioner. Practitioners need to be aware of this to be able to build in strategies to minimise negative effects for themselves and to provide guidance for similar strategies for the referred person.</a:t>
            </a:r>
          </a:p>
          <a:p>
            <a:pPr marL="171450" indent="-171450">
              <a:lnSpc>
                <a:spcPct val="107000"/>
              </a:lnSpc>
              <a:spcAft>
                <a:spcPts val="800"/>
              </a:spcAft>
              <a:buFontTx/>
              <a:buChar char="-"/>
            </a:pPr>
            <a:r>
              <a:rPr lang="en-GB" sz="1000" kern="100" dirty="0">
                <a:solidFill>
                  <a:schemeClr val="tx1"/>
                </a:solidFill>
                <a:effectLst/>
                <a:latin typeface="Verdana" pitchFamily="34" charset="0"/>
                <a:ea typeface="Aptos" panose="020B0004020202020204" pitchFamily="34" charset="0"/>
                <a:cs typeface="Times New Roman" panose="02020603050405020304" pitchFamily="18" charset="0"/>
              </a:rPr>
              <a:t>People involved in the network will also experience a range of emotions. These individuals may not have their own support outside of this process. It is important for the practitioner to remain within their professional boundaries to avoid taking on responsibilities that are beyond their remit.</a:t>
            </a:r>
          </a:p>
          <a:p>
            <a:pPr>
              <a:lnSpc>
                <a:spcPct val="107000"/>
              </a:lnSpc>
              <a:spcAft>
                <a:spcPts val="800"/>
              </a:spcAft>
            </a:pPr>
            <a:r>
              <a:rPr lang="en-GB" sz="1000" kern="100" dirty="0">
                <a:solidFill>
                  <a:schemeClr val="tx1"/>
                </a:solidFill>
                <a:effectLst/>
                <a:latin typeface="Verdana" pitchFamily="34" charset="0"/>
                <a:ea typeface="Aptos" panose="020B0004020202020204" pitchFamily="34" charset="0"/>
                <a:cs typeface="Times New Roman" panose="02020603050405020304" pitchFamily="18" charset="0"/>
              </a:rPr>
              <a:t>-  Practitioners are also human beings with their own emotions. You will be used to managing your emotions as part of other aspects of your role, but if you are unused to FGC then it may be that you experience some emotion around the topic. Key here is honesty and accountability, being honest about your feelings about the process, and taking accountability for these emotions. You can do this by seeking support from colleagues, your line manager, as part of supervision or however you usually seek support in your role.</a:t>
            </a:r>
          </a:p>
          <a:p>
            <a:pPr>
              <a:lnSpc>
                <a:spcPct val="107000"/>
              </a:lnSpc>
              <a:spcAft>
                <a:spcPts val="800"/>
              </a:spcAft>
            </a:pPr>
            <a:r>
              <a:rPr lang="en-GB" sz="1000" kern="100" dirty="0">
                <a:solidFill>
                  <a:schemeClr val="tx1"/>
                </a:solidFill>
                <a:effectLst/>
                <a:latin typeface="Verdana" pitchFamily="34" charset="0"/>
                <a:ea typeface="Aptos" panose="020B0004020202020204" pitchFamily="34" charset="0"/>
                <a:cs typeface="Times New Roman" panose="02020603050405020304" pitchFamily="18" charset="0"/>
              </a:rPr>
              <a:t> </a:t>
            </a:r>
          </a:p>
          <a:p>
            <a:pPr marL="0" marR="0" lvl="0" indent="0" algn="l" defTabSz="914400" rtl="0" eaLnBrk="0" fontAlgn="base" latinLnBrk="0" hangingPunct="0">
              <a:lnSpc>
                <a:spcPct val="107000"/>
              </a:lnSpc>
              <a:spcBef>
                <a:spcPct val="30000"/>
              </a:spcBef>
              <a:spcAft>
                <a:spcPts val="800"/>
              </a:spcAft>
              <a:buClrTx/>
              <a:buSzTx/>
              <a:buFontTx/>
              <a:buNone/>
              <a:tabLst/>
              <a:defRPr/>
            </a:pPr>
            <a:r>
              <a:rPr lang="en-GB" sz="1000" kern="100" dirty="0">
                <a:solidFill>
                  <a:schemeClr val="tx1"/>
                </a:solidFill>
                <a:effectLst/>
                <a:latin typeface="Verdana" pitchFamily="34" charset="0"/>
                <a:ea typeface="Aptos" panose="020B0004020202020204" pitchFamily="34" charset="0"/>
                <a:cs typeface="Times New Roman" panose="02020603050405020304" pitchFamily="18" charset="0"/>
              </a:rPr>
              <a:t>The key learning here is the importance of emotional awareness – being aware of the way that emotions are playing out in a situation in yourself and in the mind of the other person. Coming face to face with difficult and powerful emotions, even when not named, will impact on us, and can research shows that they can monopolise brain activity – we’ll explore further on about understanding more about what might be happening in our brain when faced with highly emotional situations, but also what might be going on in the brain of the other person that may impact on engagement.</a:t>
            </a:r>
          </a:p>
          <a:p>
            <a:endParaRPr lang="en-GB" dirty="0"/>
          </a:p>
          <a:p>
            <a:endParaRPr lang="en-GB" dirty="0"/>
          </a:p>
        </p:txBody>
      </p:sp>
      <p:sp>
        <p:nvSpPr>
          <p:cNvPr id="4" name="Slide Number Placeholder 3"/>
          <p:cNvSpPr>
            <a:spLocks noGrp="1"/>
          </p:cNvSpPr>
          <p:nvPr>
            <p:ph type="sldNum" sz="quarter" idx="5"/>
          </p:nvPr>
        </p:nvSpPr>
        <p:spPr/>
        <p:txBody>
          <a:bodyPr/>
          <a:lstStyle/>
          <a:p>
            <a:fld id="{4EEF8D38-9D44-4FF1-AA6A-238654B4523E}" type="slidenum">
              <a:rPr lang="en-GB" smtClean="0"/>
              <a:pPr/>
              <a:t>4</a:t>
            </a:fld>
            <a:endParaRPr lang="en-GB"/>
          </a:p>
        </p:txBody>
      </p:sp>
      <p:sp>
        <p:nvSpPr>
          <p:cNvPr id="5" name="Footer Placeholder 4"/>
          <p:cNvSpPr>
            <a:spLocks noGrp="1"/>
          </p:cNvSpPr>
          <p:nvPr>
            <p:ph type="ftr" sz="quarter" idx="4"/>
          </p:nvPr>
        </p:nvSpPr>
        <p:spPr/>
        <p:txBody>
          <a:bodyPr/>
          <a:lstStyle/>
          <a:p>
            <a:r>
              <a:rPr lang="en-GB" sz="1200">
                <a:latin typeface="InfoTextPro-Medium" panose="020B0604030101020102" pitchFamily="34" charset="0"/>
                <a:cs typeface="InfoTextPro-Medium" panose="020B0604030101020102" pitchFamily="34" charset="0"/>
              </a:rPr>
              <a:t>www.researchinpractice.org.uk</a:t>
            </a:r>
          </a:p>
        </p:txBody>
      </p:sp>
    </p:spTree>
    <p:extLst>
      <p:ext uri="{BB962C8B-B14F-4D97-AF65-F5344CB8AC3E}">
        <p14:creationId xmlns:p14="http://schemas.microsoft.com/office/powerpoint/2010/main" val="1771775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ts val="300"/>
              </a:spcAft>
              <a:buClrTx/>
              <a:buSzTx/>
              <a:buFontTx/>
              <a:buNone/>
              <a:tabLst/>
              <a:defRPr/>
            </a:pPr>
            <a:r>
              <a:rPr lang="en-GB" sz="1000" kern="100" dirty="0">
                <a:solidFill>
                  <a:schemeClr val="tx1"/>
                </a:solidFill>
                <a:effectLst/>
                <a:latin typeface="Verdana" pitchFamily="34" charset="0"/>
                <a:ea typeface="Aptos" panose="020B0004020202020204" pitchFamily="34" charset="0"/>
                <a:cs typeface="Times New Roman" panose="02020603050405020304" pitchFamily="18" charset="0"/>
              </a:rPr>
              <a:t>It’s helpful to think about what happens to us, our bodies and our brains, when we are experiencing heightened emotions in difficult conversations. A theory has been put forward by Steven </a:t>
            </a:r>
            <a:r>
              <a:rPr lang="en-GB" sz="1000" kern="100" dirty="0" err="1">
                <a:solidFill>
                  <a:schemeClr val="tx1"/>
                </a:solidFill>
                <a:effectLst/>
                <a:latin typeface="Verdana" pitchFamily="34" charset="0"/>
                <a:ea typeface="Aptos" panose="020B0004020202020204" pitchFamily="34" charset="0"/>
                <a:cs typeface="Times New Roman" panose="02020603050405020304" pitchFamily="18" charset="0"/>
              </a:rPr>
              <a:t>Proges</a:t>
            </a:r>
            <a:r>
              <a:rPr lang="en-GB" sz="1000" kern="100" dirty="0">
                <a:solidFill>
                  <a:schemeClr val="tx1"/>
                </a:solidFill>
                <a:effectLst/>
                <a:latin typeface="Verdana" pitchFamily="34" charset="0"/>
                <a:ea typeface="Aptos" panose="020B0004020202020204" pitchFamily="34" charset="0"/>
                <a:cs typeface="Times New Roman" panose="02020603050405020304" pitchFamily="18" charset="0"/>
              </a:rPr>
              <a:t>, called the </a:t>
            </a:r>
            <a:r>
              <a:rPr lang="en-GB" sz="1000" kern="100" dirty="0" err="1">
                <a:solidFill>
                  <a:schemeClr val="tx1"/>
                </a:solidFill>
                <a:effectLst/>
                <a:latin typeface="Verdana" pitchFamily="34" charset="0"/>
                <a:ea typeface="Aptos" panose="020B0004020202020204" pitchFamily="34" charset="0"/>
                <a:cs typeface="Times New Roman" panose="02020603050405020304" pitchFamily="18" charset="0"/>
              </a:rPr>
              <a:t>poyvagal</a:t>
            </a:r>
            <a:r>
              <a:rPr lang="en-GB" sz="1000" kern="100" dirty="0">
                <a:solidFill>
                  <a:schemeClr val="tx1"/>
                </a:solidFill>
                <a:effectLst/>
                <a:latin typeface="Verdana" pitchFamily="34" charset="0"/>
                <a:ea typeface="Aptos" panose="020B0004020202020204" pitchFamily="34" charset="0"/>
                <a:cs typeface="Times New Roman" panose="02020603050405020304" pitchFamily="18" charset="0"/>
              </a:rPr>
              <a:t> </a:t>
            </a:r>
            <a:r>
              <a:rPr lang="en-GB" sz="1000" kern="100" dirty="0" err="1">
                <a:solidFill>
                  <a:schemeClr val="tx1"/>
                </a:solidFill>
                <a:effectLst/>
                <a:latin typeface="Verdana" pitchFamily="34" charset="0"/>
                <a:ea typeface="Aptos" panose="020B0004020202020204" pitchFamily="34" charset="0"/>
                <a:cs typeface="Times New Roman" panose="02020603050405020304" pitchFamily="18" charset="0"/>
              </a:rPr>
              <a:t>thery</a:t>
            </a:r>
            <a:r>
              <a:rPr lang="en-GB" sz="1000" kern="100" dirty="0">
                <a:solidFill>
                  <a:schemeClr val="tx1"/>
                </a:solidFill>
                <a:effectLst/>
                <a:latin typeface="Verdana" pitchFamily="34" charset="0"/>
                <a:ea typeface="Aptos" panose="020B0004020202020204" pitchFamily="34" charset="0"/>
                <a:cs typeface="Times New Roman" panose="02020603050405020304" pitchFamily="18" charset="0"/>
              </a:rPr>
              <a:t>, that looks at the interplay between the nervous system, our brain and our responses to the environment we are in, particularly responses to threat which can include emotional threat. </a:t>
            </a:r>
          </a:p>
          <a:p>
            <a:pPr marL="0" marR="0" lvl="0" indent="0" algn="l" defTabSz="914400" rtl="0" eaLnBrk="0" fontAlgn="base" latinLnBrk="0" hangingPunct="0">
              <a:lnSpc>
                <a:spcPct val="100000"/>
              </a:lnSpc>
              <a:spcBef>
                <a:spcPct val="30000"/>
              </a:spcBef>
              <a:spcAft>
                <a:spcPts val="300"/>
              </a:spcAft>
              <a:buClrTx/>
              <a:buSzTx/>
              <a:buFontTx/>
              <a:buNone/>
              <a:tabLst/>
              <a:defRPr/>
            </a:pPr>
            <a:endParaRPr lang="en-GB" sz="1000" kern="100" dirty="0">
              <a:solidFill>
                <a:schemeClr val="tx1"/>
              </a:solidFill>
              <a:effectLst/>
              <a:latin typeface="Verdana" pitchFamily="34" charset="0"/>
              <a:ea typeface="Aptos" panose="020B0004020202020204" pitchFamily="34" charset="0"/>
              <a:cs typeface="Times New Roman" panose="02020603050405020304" pitchFamily="18" charset="0"/>
            </a:endParaRPr>
          </a:p>
          <a:p>
            <a:r>
              <a:rPr lang="en-GB" sz="1000" kern="1200" dirty="0">
                <a:solidFill>
                  <a:schemeClr val="tx1"/>
                </a:solidFill>
                <a:effectLst/>
                <a:latin typeface="Verdana" pitchFamily="34" charset="0"/>
                <a:ea typeface="Aptos" panose="020B0004020202020204" pitchFamily="34" charset="0"/>
                <a:cs typeface="Times New Roman" panose="02020603050405020304" pitchFamily="18" charset="0"/>
              </a:rPr>
              <a:t>This shows three states that our bodies and brains can be in.</a:t>
            </a:r>
          </a:p>
          <a:p>
            <a:endParaRPr lang="en-GB" sz="1000" kern="1200" dirty="0">
              <a:solidFill>
                <a:schemeClr val="tx1"/>
              </a:solidFill>
              <a:effectLst/>
              <a:latin typeface="Verdana" pitchFamily="34" charset="0"/>
              <a:ea typeface="Aptos" panose="020B0004020202020204" pitchFamily="34" charset="0"/>
              <a:cs typeface="Times New Roman" panose="02020603050405020304" pitchFamily="18" charset="0"/>
            </a:endParaRPr>
          </a:p>
          <a:p>
            <a:r>
              <a:rPr lang="en-GB" sz="1000" kern="1200" dirty="0">
                <a:solidFill>
                  <a:schemeClr val="tx1"/>
                </a:solidFill>
                <a:effectLst/>
                <a:latin typeface="Verdana" pitchFamily="34" charset="0"/>
                <a:ea typeface="Aptos" panose="020B0004020202020204" pitchFamily="34" charset="0"/>
                <a:cs typeface="Times New Roman" panose="02020603050405020304" pitchFamily="18" charset="0"/>
              </a:rPr>
              <a:t>Social engagement (safe)  where we’d like to be  - open and engaged, able to listen, be curious, take on new information. Best place for us and the other person (or persons) when we’re having a conversation that’s challenging.</a:t>
            </a:r>
          </a:p>
          <a:p>
            <a:endParaRPr lang="en-GB" sz="1000" kern="1200" dirty="0">
              <a:solidFill>
                <a:schemeClr val="tx1"/>
              </a:solidFill>
              <a:effectLst/>
              <a:latin typeface="Verdana" pitchFamily="34" charset="0"/>
              <a:ea typeface="Verdana" pitchFamily="34" charset="0"/>
              <a:cs typeface="Times New Roman" panose="02020603050405020304" pitchFamily="18" charset="0"/>
            </a:endParaRPr>
          </a:p>
          <a:p>
            <a:r>
              <a:rPr lang="en-GB" sz="1000" kern="1200" dirty="0">
                <a:solidFill>
                  <a:schemeClr val="tx1"/>
                </a:solidFill>
                <a:effectLst/>
                <a:latin typeface="Verdana" pitchFamily="34" charset="0"/>
                <a:ea typeface="Aptos" panose="020B0004020202020204" pitchFamily="34" charset="0"/>
                <a:cs typeface="Times New Roman" panose="02020603050405020304" pitchFamily="18" charset="0"/>
              </a:rPr>
              <a:t>Stressed (mobilised) - sympathetic nervous system is triggered - we can tell in our bodies some signs that we are beginning to feel stressed – such as heart rate increasing. It’s often responses to difficult emotions, even unconscious emotions, that can trigger a stress response. And as we continue to become more stressed our fight or flight mechanisms are triggered in the brain. When these responses are triggered we’re more likely to feel anxious, overwhelmed and impulsive. Our ability to remain present and engaged in the conversation be comes more difficult.</a:t>
            </a:r>
          </a:p>
          <a:p>
            <a:r>
              <a:rPr lang="en-GB" sz="1000" kern="1200" dirty="0">
                <a:solidFill>
                  <a:schemeClr val="tx1"/>
                </a:solidFill>
                <a:effectLst/>
                <a:latin typeface="Verdana" pitchFamily="34" charset="0"/>
                <a:ea typeface="Aptos" panose="020B0004020202020204" pitchFamily="34" charset="0"/>
                <a:cs typeface="Times New Roman" panose="02020603050405020304" pitchFamily="18" charset="0"/>
              </a:rPr>
              <a:t> </a:t>
            </a:r>
          </a:p>
          <a:p>
            <a:r>
              <a:rPr lang="en-GB" sz="1000" kern="1200" dirty="0">
                <a:solidFill>
                  <a:schemeClr val="tx1"/>
                </a:solidFill>
                <a:effectLst/>
                <a:latin typeface="Verdana" pitchFamily="34" charset="0"/>
                <a:ea typeface="Aptos" panose="020B0004020202020204" pitchFamily="34" charset="0"/>
                <a:cs typeface="Times New Roman" panose="02020603050405020304" pitchFamily="18" charset="0"/>
              </a:rPr>
              <a:t>Immobilised - when we are in deep threat it can trigger a freeze response – shut down or dissociation.</a:t>
            </a:r>
          </a:p>
          <a:p>
            <a:endParaRPr lang="en-GB" sz="1000" kern="1200" dirty="0">
              <a:solidFill>
                <a:schemeClr val="tx1"/>
              </a:solidFill>
              <a:effectLst/>
              <a:latin typeface="Verdana" pitchFamily="34" charset="0"/>
              <a:ea typeface="Aptos" panose="020B00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ts val="300"/>
              </a:spcAft>
              <a:buClrTx/>
              <a:buSzTx/>
              <a:buFontTx/>
              <a:buNone/>
              <a:tabLst/>
              <a:defRPr/>
            </a:pPr>
            <a:r>
              <a:rPr lang="en-GB" sz="1000" kern="100" dirty="0">
                <a:solidFill>
                  <a:schemeClr val="tx1"/>
                </a:solidFill>
                <a:effectLst/>
                <a:latin typeface="Verdana" pitchFamily="34" charset="0"/>
                <a:ea typeface="Aptos" panose="020B0004020202020204" pitchFamily="34" charset="0"/>
                <a:cs typeface="Times New Roman" panose="02020603050405020304" pitchFamily="18" charset="0"/>
              </a:rPr>
              <a:t>This diagram  helps us to be aware of what may be going on for the other person – if they are in the ‘immobilised’ state, what might be behind that?</a:t>
            </a:r>
            <a:endParaRPr lang="en-GB" sz="1000" kern="1200" dirty="0">
              <a:solidFill>
                <a:schemeClr val="tx1"/>
              </a:solidFill>
              <a:effectLst/>
              <a:latin typeface="Verdana" pitchFamily="34" charset="0"/>
              <a:ea typeface="Aptos" panose="020B0004020202020204" pitchFamily="34" charset="0"/>
              <a:cs typeface="Times New Roman" panose="02020603050405020304" pitchFamily="18" charset="0"/>
            </a:endParaRPr>
          </a:p>
          <a:p>
            <a:endParaRPr lang="en-GB" sz="1000" kern="1200" dirty="0">
              <a:solidFill>
                <a:schemeClr val="tx1"/>
              </a:solidFill>
              <a:effectLst/>
              <a:latin typeface="Verdana" pitchFamily="34" charset="0"/>
              <a:ea typeface="Verdana"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ts val="300"/>
              </a:spcAft>
              <a:buClrTx/>
              <a:buSzTx/>
              <a:buFontTx/>
              <a:buNone/>
              <a:tabLst/>
              <a:defRPr/>
            </a:pPr>
            <a:r>
              <a:rPr lang="en-GB" sz="1000" kern="100" dirty="0">
                <a:solidFill>
                  <a:schemeClr val="tx1"/>
                </a:solidFill>
                <a:effectLst/>
                <a:latin typeface="Verdana" pitchFamily="34" charset="0"/>
                <a:ea typeface="Aptos" panose="020B0004020202020204" pitchFamily="34" charset="0"/>
                <a:cs typeface="Times New Roman" panose="02020603050405020304" pitchFamily="18" charset="0"/>
              </a:rPr>
              <a:t>It’s helpful to be aware of what is going on in our bodies and minds that can help us return to the social engagement state – just being aware can help us do this, as well as something as simple as deep breathing that can help regulate our nervous system. </a:t>
            </a:r>
          </a:p>
          <a:p>
            <a:pPr marL="0" marR="0" lvl="0" indent="0" algn="l" defTabSz="914400" rtl="0" eaLnBrk="0" fontAlgn="base" latinLnBrk="0" hangingPunct="0">
              <a:lnSpc>
                <a:spcPct val="100000"/>
              </a:lnSpc>
              <a:spcBef>
                <a:spcPct val="30000"/>
              </a:spcBef>
              <a:spcAft>
                <a:spcPts val="300"/>
              </a:spcAft>
              <a:buClrTx/>
              <a:buSzTx/>
              <a:buFontTx/>
              <a:buNone/>
              <a:tabLst/>
              <a:defRPr/>
            </a:pPr>
            <a:endParaRPr lang="en-GB" sz="1000" kern="100" dirty="0">
              <a:solidFill>
                <a:schemeClr val="tx1"/>
              </a:solidFill>
              <a:effectLst/>
              <a:latin typeface="Verdana" pitchFamily="34" charset="0"/>
              <a:ea typeface="Aptos" panose="020B00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ts val="300"/>
              </a:spcAft>
              <a:buClrTx/>
              <a:buSzTx/>
              <a:buFontTx/>
              <a:buNone/>
              <a:tabLst/>
              <a:defRPr/>
            </a:pPr>
            <a:r>
              <a:rPr lang="en-GB" sz="1000" kern="1200" dirty="0">
                <a:solidFill>
                  <a:schemeClr val="tx1"/>
                </a:solidFill>
                <a:latin typeface="Verdana" pitchFamily="34" charset="0"/>
                <a:ea typeface="Verdana" pitchFamily="34" charset="0"/>
                <a:cs typeface="Verdana" pitchFamily="34" charset="0"/>
              </a:rPr>
              <a:t>Important to note criticism for this theory highlights other systems must also be considered that interact with </a:t>
            </a:r>
            <a:r>
              <a:rPr lang="en-GB" sz="1000" kern="1200" dirty="0" err="1">
                <a:solidFill>
                  <a:schemeClr val="tx1"/>
                </a:solidFill>
                <a:latin typeface="Verdana" pitchFamily="34" charset="0"/>
                <a:ea typeface="Verdana" pitchFamily="34" charset="0"/>
                <a:cs typeface="Verdana" pitchFamily="34" charset="0"/>
              </a:rPr>
              <a:t>Vagus</a:t>
            </a:r>
            <a:r>
              <a:rPr lang="en-GB" sz="1000" kern="1200" dirty="0">
                <a:solidFill>
                  <a:schemeClr val="tx1"/>
                </a:solidFill>
                <a:latin typeface="Verdana" pitchFamily="34" charset="0"/>
                <a:ea typeface="Verdana" pitchFamily="34" charset="0"/>
                <a:cs typeface="Verdana" pitchFamily="34" charset="0"/>
              </a:rPr>
              <a:t> nerve is understanding our biopsychological wellbeing including: immune, endocrine and gastrointestinal systems. We would encourage practitioners to research this area further.</a:t>
            </a:r>
          </a:p>
          <a:p>
            <a:pPr marL="0" marR="0" lvl="0" indent="0" algn="l" defTabSz="914400" rtl="0" eaLnBrk="0" fontAlgn="base" latinLnBrk="0" hangingPunct="0">
              <a:lnSpc>
                <a:spcPct val="100000"/>
              </a:lnSpc>
              <a:spcBef>
                <a:spcPct val="30000"/>
              </a:spcBef>
              <a:spcAft>
                <a:spcPts val="300"/>
              </a:spcAft>
              <a:buClrTx/>
              <a:buSzTx/>
              <a:buFontTx/>
              <a:buNone/>
              <a:tabLst/>
              <a:defRPr/>
            </a:pPr>
            <a:endParaRPr lang="en-GB" sz="1000" kern="100" dirty="0">
              <a:solidFill>
                <a:schemeClr val="tx1"/>
              </a:solidFill>
              <a:effectLst/>
              <a:latin typeface="Verdana" pitchFamily="34" charset="0"/>
              <a:ea typeface="Aptos" panose="020B0004020202020204" pitchFamily="34" charset="0"/>
              <a:cs typeface="Times New Roman" panose="02020603050405020304" pitchFamily="18" charset="0"/>
            </a:endParaRPr>
          </a:p>
          <a:p>
            <a:endParaRPr lang="en-GB" sz="1000" kern="1200" dirty="0">
              <a:solidFill>
                <a:schemeClr val="tx1"/>
              </a:solidFill>
              <a:latin typeface="Verdana" pitchFamily="34" charset="0"/>
              <a:ea typeface="Verdana" pitchFamily="34" charset="0"/>
              <a:cs typeface="Verdana" pitchFamily="34" charset="0"/>
            </a:endParaRPr>
          </a:p>
          <a:p>
            <a:endParaRPr lang="en-GB" dirty="0"/>
          </a:p>
          <a:p>
            <a:endParaRPr lang="en-GB" dirty="0"/>
          </a:p>
        </p:txBody>
      </p:sp>
      <p:sp>
        <p:nvSpPr>
          <p:cNvPr id="4" name="Slide Number Placeholder 3"/>
          <p:cNvSpPr>
            <a:spLocks noGrp="1"/>
          </p:cNvSpPr>
          <p:nvPr>
            <p:ph type="sldNum" sz="quarter" idx="5"/>
          </p:nvPr>
        </p:nvSpPr>
        <p:spPr/>
        <p:txBody>
          <a:bodyPr/>
          <a:lstStyle/>
          <a:p>
            <a:fld id="{4EEF8D38-9D44-4FF1-AA6A-238654B4523E}" type="slidenum">
              <a:rPr lang="en-GB" smtClean="0"/>
              <a:pPr/>
              <a:t>5</a:t>
            </a:fld>
            <a:endParaRPr lang="en-GB"/>
          </a:p>
        </p:txBody>
      </p:sp>
      <p:sp>
        <p:nvSpPr>
          <p:cNvPr id="5" name="Footer Placeholder 4"/>
          <p:cNvSpPr>
            <a:spLocks noGrp="1"/>
          </p:cNvSpPr>
          <p:nvPr>
            <p:ph type="ftr" sz="quarter" idx="4"/>
          </p:nvPr>
        </p:nvSpPr>
        <p:spPr/>
        <p:txBody>
          <a:bodyPr/>
          <a:lstStyle/>
          <a:p>
            <a:r>
              <a:rPr lang="en-GB" sz="1200">
                <a:latin typeface="InfoTextPro-Medium" panose="020B0604030101020102" pitchFamily="34" charset="0"/>
                <a:cs typeface="InfoTextPro-Medium" panose="020B0604030101020102" pitchFamily="34" charset="0"/>
              </a:rPr>
              <a:t>www.researchinpractice.org.uk</a:t>
            </a:r>
          </a:p>
        </p:txBody>
      </p:sp>
    </p:spTree>
    <p:extLst>
      <p:ext uri="{BB962C8B-B14F-4D97-AF65-F5344CB8AC3E}">
        <p14:creationId xmlns:p14="http://schemas.microsoft.com/office/powerpoint/2010/main" val="1863722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kern="1200" dirty="0">
                <a:solidFill>
                  <a:schemeClr val="tx1"/>
                </a:solidFill>
                <a:effectLst/>
                <a:latin typeface="Verdana" pitchFamily="34" charset="0"/>
                <a:ea typeface="Verdana" pitchFamily="34" charset="0"/>
                <a:cs typeface="Verdana" pitchFamily="34" charset="0"/>
              </a:rPr>
              <a:t>All three perspectives involved with an FGC can experience these negative reactions.</a:t>
            </a:r>
          </a:p>
          <a:p>
            <a:endParaRPr lang="en-GB" sz="1000" kern="1200" dirty="0">
              <a:solidFill>
                <a:schemeClr val="tx1"/>
              </a:solidFill>
              <a:effectLst/>
              <a:latin typeface="Verdana" pitchFamily="34" charset="0"/>
              <a:ea typeface="Verdana" pitchFamily="34" charset="0"/>
              <a:cs typeface="Verdana"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effectLst/>
                <a:latin typeface="Verdana" pitchFamily="34" charset="0"/>
                <a:ea typeface="Verdana" pitchFamily="34" charset="0"/>
                <a:cs typeface="Verdana" pitchFamily="34" charset="0"/>
              </a:rPr>
              <a:t>Engaging in conversations can be challenging when there are high levels of hostility and low levels of trust. Both hostility and issues with trust can be present in relationships that have added complexities.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tx1"/>
              </a:solidFill>
              <a:effectLst/>
              <a:latin typeface="Verdana" pitchFamily="34" charset="0"/>
              <a:ea typeface="Verdana" pitchFamily="34" charset="0"/>
              <a:cs typeface="Verdana"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effectLst/>
                <a:latin typeface="Verdana" pitchFamily="34" charset="0"/>
                <a:ea typeface="Verdana" pitchFamily="34" charset="0"/>
                <a:cs typeface="Verdana" pitchFamily="34" charset="0"/>
              </a:rPr>
              <a:t>For people accessing services, these reactions may present in several ways such as non-engagement or missed appointments or reluctance to continue the FGC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tx1"/>
              </a:solidFill>
              <a:effectLst/>
              <a:latin typeface="Verdana" pitchFamily="34" charset="0"/>
              <a:ea typeface="Verdana" pitchFamily="34" charset="0"/>
              <a:cs typeface="Verdana"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effectLst/>
                <a:latin typeface="Verdana" pitchFamily="34" charset="0"/>
                <a:ea typeface="Verdana" pitchFamily="34" charset="0"/>
                <a:cs typeface="Verdana" pitchFamily="34" charset="0"/>
              </a:rPr>
              <a:t>Similar behaviour may be present among the network, including missed appointments or reluctance to be part of the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tx1"/>
              </a:solidFill>
              <a:effectLst/>
              <a:latin typeface="Verdana" pitchFamily="34" charset="0"/>
              <a:ea typeface="Verdana" pitchFamily="34" charset="0"/>
              <a:cs typeface="Verdana"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effectLst/>
                <a:latin typeface="Verdana" pitchFamily="34" charset="0"/>
                <a:ea typeface="Verdana" pitchFamily="34" charset="0"/>
                <a:cs typeface="Verdana" pitchFamily="34" charset="0"/>
              </a:rPr>
              <a:t>One strategy to move past this is practising ‘respectful uncertainty’ (Laming, 2003) whereby practitioners aim for a balance between trust and doubt. For practitioners, the ability to demonstrate respect while discussing sensitive issues, and potentially enforcing the law, is key. </a:t>
            </a:r>
          </a:p>
          <a:p>
            <a:endParaRPr lang="en-GB" sz="1000" kern="1200" dirty="0">
              <a:solidFill>
                <a:schemeClr val="tx1"/>
              </a:solidFill>
              <a:effectLst/>
              <a:latin typeface="Verdana" pitchFamily="34" charset="0"/>
              <a:ea typeface="Verdana" pitchFamily="34" charset="0"/>
              <a:cs typeface="Verdana" pitchFamily="34" charset="0"/>
            </a:endParaRPr>
          </a:p>
          <a:p>
            <a:r>
              <a:rPr lang="en-GB" sz="1000" kern="1200" dirty="0">
                <a:solidFill>
                  <a:schemeClr val="tx1"/>
                </a:solidFill>
                <a:effectLst/>
                <a:latin typeface="Verdana" pitchFamily="34" charset="0"/>
                <a:ea typeface="Verdana" pitchFamily="34" charset="0"/>
                <a:cs typeface="Verdana" pitchFamily="34" charset="0"/>
              </a:rPr>
              <a:t>When faced with challenging conversations, some people may find their first reaction is to sidestep the difficulty. </a:t>
            </a:r>
          </a:p>
          <a:p>
            <a:endParaRPr lang="en-GB" sz="1000" kern="1200" dirty="0">
              <a:solidFill>
                <a:schemeClr val="tx1"/>
              </a:solidFill>
              <a:effectLst/>
              <a:latin typeface="Verdana" pitchFamily="34" charset="0"/>
              <a:ea typeface="Verdana" pitchFamily="34" charset="0"/>
              <a:cs typeface="Verdana" pitchFamily="34" charset="0"/>
            </a:endParaRPr>
          </a:p>
          <a:p>
            <a:r>
              <a:rPr lang="en-GB" sz="1000" kern="1200" dirty="0">
                <a:solidFill>
                  <a:schemeClr val="tx1"/>
                </a:solidFill>
                <a:effectLst/>
                <a:latin typeface="Verdana" pitchFamily="34" charset="0"/>
                <a:ea typeface="Verdana" pitchFamily="34" charset="0"/>
                <a:cs typeface="Verdana" pitchFamily="34" charset="0"/>
              </a:rPr>
              <a:t>When considering practitioners, it is important to note that even in situations that require high levels of professionalism, human beings are naturally inclined to employ a range of techniques to avoid conflict. A typical response to dealing with situations presenting conflict or distress may be to ‘delay, avoid or delegate’ (Meyer et al., 2009, p. 352). For all involved, this may look like delaying the FGC, or meeting with relevant parties for FGC planning to postpone a potentially challenging situation.</a:t>
            </a:r>
          </a:p>
          <a:p>
            <a:endParaRPr lang="en-GB" sz="1000" kern="1200" dirty="0">
              <a:solidFill>
                <a:schemeClr val="tx1"/>
              </a:solidFill>
              <a:effectLst/>
              <a:latin typeface="Verdana" pitchFamily="34" charset="0"/>
              <a:ea typeface="Verdana" pitchFamily="34" charset="0"/>
              <a:cs typeface="Verdana" pitchFamily="34" charset="0"/>
            </a:endParaRPr>
          </a:p>
          <a:p>
            <a:r>
              <a:rPr lang="en-GB" sz="1000" kern="1200" dirty="0">
                <a:solidFill>
                  <a:schemeClr val="tx1"/>
                </a:solidFill>
                <a:effectLst/>
                <a:latin typeface="Verdana" pitchFamily="34" charset="0"/>
                <a:ea typeface="Verdana" pitchFamily="34" charset="0"/>
                <a:cs typeface="Verdana" pitchFamily="34" charset="0"/>
              </a:rPr>
              <a:t>Delegation is where </a:t>
            </a:r>
            <a:r>
              <a:rPr lang="en-GB" sz="1000" kern="1200" dirty="0">
                <a:solidFill>
                  <a:schemeClr val="tx1"/>
                </a:solidFill>
                <a:latin typeface="Verdana" pitchFamily="34" charset="0"/>
                <a:ea typeface="Verdana" pitchFamily="34" charset="0"/>
                <a:cs typeface="Verdana" pitchFamily="34" charset="0"/>
              </a:rPr>
              <a:t>people delegate choices, especially choices with potentially negative consequences. This is driven by a desire to avoid feeling responsible or being blamed for such decisions. For those accessing services and their network this may look like passing responsibility as part of the FGC onto others. Those accessing services may try to shift this responsibility for practitioners. It is important for practitioners to be clear on their role and responsibilities in the FGC process to ensure that they do not take on the responsibilities of others in the process.</a:t>
            </a:r>
          </a:p>
          <a:p>
            <a:endParaRPr lang="en-GB" sz="1000" kern="1200" dirty="0">
              <a:solidFill>
                <a:schemeClr val="tx1"/>
              </a:solidFill>
              <a:latin typeface="Verdana" pitchFamily="34" charset="0"/>
              <a:ea typeface="Verdana" pitchFamily="34" charset="0"/>
              <a:cs typeface="Verdana" pitchFamily="34" charset="0"/>
            </a:endParaRPr>
          </a:p>
          <a:p>
            <a:r>
              <a:rPr lang="en-GB" sz="1000" b="1" kern="1200" dirty="0">
                <a:solidFill>
                  <a:schemeClr val="tx1"/>
                </a:solidFill>
                <a:latin typeface="Verdana" pitchFamily="34" charset="0"/>
                <a:ea typeface="Verdana" pitchFamily="34" charset="0"/>
                <a:cs typeface="Verdana" pitchFamily="34" charset="0"/>
              </a:rPr>
              <a:t>Reflective question: Can you think of a situation where you engaged in one or more of these reactions? What did you do to manage this?</a:t>
            </a:r>
          </a:p>
          <a:p>
            <a:endParaRPr lang="en-GB" sz="1000" kern="1200" dirty="0">
              <a:solidFill>
                <a:schemeClr val="tx1"/>
              </a:solidFill>
              <a:latin typeface="Verdana" pitchFamily="34" charset="0"/>
              <a:ea typeface="Verdana" pitchFamily="34" charset="0"/>
              <a:cs typeface="Verdana" pitchFamily="34" charset="0"/>
            </a:endParaRPr>
          </a:p>
          <a:p>
            <a:endParaRPr lang="en-GB" dirty="0"/>
          </a:p>
        </p:txBody>
      </p:sp>
      <p:sp>
        <p:nvSpPr>
          <p:cNvPr id="4" name="Slide Number Placeholder 3"/>
          <p:cNvSpPr>
            <a:spLocks noGrp="1"/>
          </p:cNvSpPr>
          <p:nvPr>
            <p:ph type="sldNum" sz="quarter" idx="5"/>
          </p:nvPr>
        </p:nvSpPr>
        <p:spPr/>
        <p:txBody>
          <a:bodyPr/>
          <a:lstStyle/>
          <a:p>
            <a:fld id="{4EEF8D38-9D44-4FF1-AA6A-238654B4523E}" type="slidenum">
              <a:rPr lang="en-GB" smtClean="0"/>
              <a:pPr/>
              <a:t>6</a:t>
            </a:fld>
            <a:endParaRPr lang="en-GB"/>
          </a:p>
        </p:txBody>
      </p:sp>
      <p:sp>
        <p:nvSpPr>
          <p:cNvPr id="5" name="Footer Placeholder 4"/>
          <p:cNvSpPr>
            <a:spLocks noGrp="1"/>
          </p:cNvSpPr>
          <p:nvPr>
            <p:ph type="ftr" sz="quarter" idx="4"/>
          </p:nvPr>
        </p:nvSpPr>
        <p:spPr/>
        <p:txBody>
          <a:bodyPr/>
          <a:lstStyle/>
          <a:p>
            <a:r>
              <a:rPr lang="en-GB" sz="1200">
                <a:latin typeface="InfoTextPro-Medium" panose="020B0604030101020102" pitchFamily="34" charset="0"/>
                <a:cs typeface="InfoTextPro-Medium" panose="020B0604030101020102" pitchFamily="34" charset="0"/>
              </a:rPr>
              <a:t>www.researchinpractice.org.uk</a:t>
            </a:r>
          </a:p>
        </p:txBody>
      </p:sp>
    </p:spTree>
    <p:extLst>
      <p:ext uri="{BB962C8B-B14F-4D97-AF65-F5344CB8AC3E}">
        <p14:creationId xmlns:p14="http://schemas.microsoft.com/office/powerpoint/2010/main" val="2228629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kern="1200" dirty="0">
                <a:solidFill>
                  <a:schemeClr val="tx1"/>
                </a:solidFill>
                <a:effectLst/>
                <a:latin typeface="Verdana" pitchFamily="34" charset="0"/>
                <a:ea typeface="Verdana" pitchFamily="34" charset="0"/>
                <a:cs typeface="Verdana" pitchFamily="34" charset="0"/>
              </a:rPr>
              <a:t>It might be assumed that approaching conversations in challenging circumstances just involves a practitioner having the confidence and skills to articulate themselves assertively. But this – as we have seen – does not prepare us adequately for the emotional content that may arise as part of discussions about FGC and it can mean that, in practice, the focus of the conversation may be on what needs to be said, rather than the relationship. </a:t>
            </a:r>
          </a:p>
          <a:p>
            <a:endParaRPr lang="en-GB" sz="1000" kern="1200" dirty="0">
              <a:solidFill>
                <a:schemeClr val="tx1"/>
              </a:solidFill>
              <a:latin typeface="Verdana" pitchFamily="34" charset="0"/>
              <a:ea typeface="Verdana" pitchFamily="34" charset="0"/>
              <a:cs typeface="Verdana" pitchFamily="34" charset="0"/>
            </a:endParaRPr>
          </a:p>
          <a:p>
            <a:r>
              <a:rPr lang="en-GB" sz="1000" kern="1200" dirty="0">
                <a:solidFill>
                  <a:schemeClr val="tx1"/>
                </a:solidFill>
                <a:effectLst/>
                <a:latin typeface="Verdana" pitchFamily="34" charset="0"/>
                <a:ea typeface="Verdana" pitchFamily="34" charset="0"/>
                <a:cs typeface="Verdana" pitchFamily="34" charset="0"/>
              </a:rPr>
              <a:t>Focusing solely on ourselves ignores the central tenet of mutuality in conversation. Any conversation is a two-way process with three aspects that need attention: ‘me’, ‘you’ and ‘us’. These are key aspects of the FGC process, encouraging those involved to see their own experience but also the experience of those around them.</a:t>
            </a:r>
          </a:p>
          <a:p>
            <a:endParaRPr lang="en-GB" sz="1000" kern="1200" dirty="0">
              <a:solidFill>
                <a:schemeClr val="tx1"/>
              </a:solidFill>
              <a:effectLst/>
              <a:latin typeface="Verdana" pitchFamily="34" charset="0"/>
              <a:ea typeface="Verdana" pitchFamily="34" charset="0"/>
              <a:cs typeface="Verdana" pitchFamily="34" charset="0"/>
            </a:endParaRPr>
          </a:p>
          <a:p>
            <a:r>
              <a:rPr lang="en-GB" sz="1000" kern="1200" dirty="0">
                <a:solidFill>
                  <a:schemeClr val="tx1"/>
                </a:solidFill>
                <a:effectLst/>
                <a:latin typeface="Verdana" pitchFamily="34" charset="0"/>
                <a:ea typeface="Verdana" pitchFamily="34" charset="0"/>
                <a:cs typeface="Verdana" pitchFamily="34" charset="0"/>
              </a:rPr>
              <a:t>Whilst practitioners are in a supporting role in an FGC, we still need to consider how emotion can impact on the practitioner (‘me’) both negatively and positively in a work situation and the same attention should be paid to how practitioners converse with the person they are supporting (‘you’). </a:t>
            </a:r>
            <a:endParaRPr lang="en-US" sz="1000" kern="1200" dirty="0">
              <a:solidFill>
                <a:schemeClr val="tx1"/>
              </a:solidFill>
              <a:latin typeface="Verdana" pitchFamily="34" charset="0"/>
              <a:ea typeface="Verdana" pitchFamily="34" charset="0"/>
              <a:cs typeface="Verdana" pitchFamily="34" charset="0"/>
            </a:endParaRPr>
          </a:p>
          <a:p>
            <a:endParaRPr lang="en-US" sz="1000" kern="1200" dirty="0">
              <a:solidFill>
                <a:schemeClr val="tx1"/>
              </a:solidFill>
              <a:latin typeface="Verdana" pitchFamily="34" charset="0"/>
              <a:ea typeface="Verdana" pitchFamily="34" charset="0"/>
              <a:cs typeface="Verdana" pitchFamily="34" charset="0"/>
            </a:endParaRPr>
          </a:p>
          <a:p>
            <a:r>
              <a:rPr lang="en-US" sz="1000" kern="1200" dirty="0">
                <a:solidFill>
                  <a:schemeClr val="tx1"/>
                </a:solidFill>
                <a:latin typeface="Verdana" pitchFamily="34" charset="0"/>
                <a:ea typeface="Verdana" pitchFamily="34" charset="0"/>
                <a:cs typeface="Verdana" pitchFamily="34" charset="0"/>
              </a:rPr>
              <a:t>When discussing the FGC with the person you are working with, this model can be a helpful tool for allowing them to see the multiple perspectives involved. It can also help them to see that this is a collaborative process that should build support.</a:t>
            </a:r>
          </a:p>
          <a:p>
            <a:endParaRPr lang="en-GB" dirty="0"/>
          </a:p>
        </p:txBody>
      </p:sp>
      <p:sp>
        <p:nvSpPr>
          <p:cNvPr id="4" name="Slide Number Placeholder 3"/>
          <p:cNvSpPr>
            <a:spLocks noGrp="1"/>
          </p:cNvSpPr>
          <p:nvPr>
            <p:ph type="sldNum" sz="quarter" idx="5"/>
          </p:nvPr>
        </p:nvSpPr>
        <p:spPr/>
        <p:txBody>
          <a:bodyPr/>
          <a:lstStyle/>
          <a:p>
            <a:fld id="{4EEF8D38-9D44-4FF1-AA6A-238654B4523E}" type="slidenum">
              <a:rPr lang="en-GB" smtClean="0"/>
              <a:pPr/>
              <a:t>7</a:t>
            </a:fld>
            <a:endParaRPr lang="en-GB"/>
          </a:p>
        </p:txBody>
      </p:sp>
      <p:sp>
        <p:nvSpPr>
          <p:cNvPr id="5" name="Footer Placeholder 4"/>
          <p:cNvSpPr>
            <a:spLocks noGrp="1"/>
          </p:cNvSpPr>
          <p:nvPr>
            <p:ph type="ftr" sz="quarter" idx="4"/>
          </p:nvPr>
        </p:nvSpPr>
        <p:spPr/>
        <p:txBody>
          <a:bodyPr/>
          <a:lstStyle/>
          <a:p>
            <a:r>
              <a:rPr lang="en-GB" sz="1200">
                <a:latin typeface="InfoTextPro-Medium" panose="020B0604030101020102" pitchFamily="34" charset="0"/>
                <a:cs typeface="InfoTextPro-Medium" panose="020B0604030101020102" pitchFamily="34" charset="0"/>
              </a:rPr>
              <a:t>www.researchinpractice.org.uk</a:t>
            </a:r>
          </a:p>
        </p:txBody>
      </p:sp>
    </p:spTree>
    <p:extLst>
      <p:ext uri="{BB962C8B-B14F-4D97-AF65-F5344CB8AC3E}">
        <p14:creationId xmlns:p14="http://schemas.microsoft.com/office/powerpoint/2010/main" val="3759903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ts val="300"/>
              </a:spcAft>
              <a:buClrTx/>
              <a:buSzTx/>
              <a:buFont typeface="Arial" panose="020B0604020202020204" pitchFamily="34" charset="0"/>
              <a:buNone/>
              <a:tabLst/>
              <a:defRPr/>
            </a:pPr>
            <a:r>
              <a:rPr lang="en-GB" sz="1000" kern="1200" dirty="0">
                <a:solidFill>
                  <a:schemeClr val="tx1"/>
                </a:solidFill>
                <a:effectLst/>
                <a:latin typeface="Verdana" pitchFamily="34" charset="0"/>
                <a:ea typeface="Verdana" pitchFamily="34" charset="0"/>
                <a:cs typeface="Verdana" pitchFamily="34" charset="0"/>
              </a:rPr>
              <a:t>This is a technique called ‘compassionate’ or ‘nonviolent’ communication that we are going to look at as an example of communication you could use as part of the FGC process. This includes in your direct work with the person at the centre of the FGC but also as a skill they could seek to develop to use in communication with their network. This is also a useful framework to draw on when preparing the network for the FGC, to allow for useful and productive discussion.</a:t>
            </a:r>
          </a:p>
          <a:p>
            <a:pPr marL="0" marR="0" lvl="0" indent="0" algn="l" defTabSz="914400" rtl="0" eaLnBrk="0" fontAlgn="base" latinLnBrk="0" hangingPunct="0">
              <a:lnSpc>
                <a:spcPct val="100000"/>
              </a:lnSpc>
              <a:spcBef>
                <a:spcPct val="30000"/>
              </a:spcBef>
              <a:spcAft>
                <a:spcPts val="300"/>
              </a:spcAft>
              <a:buClrTx/>
              <a:buSzTx/>
              <a:buFont typeface="Arial" panose="020B0604020202020204" pitchFamily="34" charset="0"/>
              <a:buNone/>
              <a:tabLst/>
              <a:defRPr/>
            </a:pPr>
            <a:endParaRPr lang="en-GB" sz="1000" kern="1200" dirty="0">
              <a:solidFill>
                <a:schemeClr val="tx1"/>
              </a:solidFill>
              <a:effectLst/>
              <a:latin typeface="Verdana" pitchFamily="34" charset="0"/>
              <a:ea typeface="Verdana" pitchFamily="34" charset="0"/>
              <a:cs typeface="Verdana" pitchFamily="34" charset="0"/>
            </a:endParaRPr>
          </a:p>
          <a:p>
            <a:pPr marL="0" marR="0" lvl="0" indent="0" algn="l" defTabSz="914400" rtl="0" eaLnBrk="0" fontAlgn="base" latinLnBrk="0" hangingPunct="0">
              <a:lnSpc>
                <a:spcPct val="100000"/>
              </a:lnSpc>
              <a:spcBef>
                <a:spcPct val="30000"/>
              </a:spcBef>
              <a:spcAft>
                <a:spcPts val="300"/>
              </a:spcAft>
              <a:buClrTx/>
              <a:buSzTx/>
              <a:buFont typeface="Arial" panose="020B0604020202020204" pitchFamily="34" charset="0"/>
              <a:buNone/>
              <a:tabLst/>
              <a:defRPr/>
            </a:pPr>
            <a:r>
              <a:rPr lang="en-GB" sz="1000" kern="1200" dirty="0">
                <a:solidFill>
                  <a:schemeClr val="tx1"/>
                </a:solidFill>
                <a:effectLst/>
                <a:latin typeface="Verdana" pitchFamily="34" charset="0"/>
                <a:ea typeface="Verdana" pitchFamily="34" charset="0"/>
                <a:cs typeface="Verdana" pitchFamily="34" charset="0"/>
              </a:rPr>
              <a:t>‘Compassionate’ or ‘nonviolent’ communication is based on the idea that all human beings have the capacity for compassion, and they only resort to harmful behaviour when they don’t recognise more effective strategies for meeting their needs. Nonviolent communication consists of expressing honestly and receiving empathically through the four components (shown on the slide):</a:t>
            </a:r>
            <a:endParaRPr lang="en-GB" sz="1000" kern="1200" dirty="0">
              <a:solidFill>
                <a:schemeClr val="tx1"/>
              </a:solidFill>
              <a:latin typeface="Verdana" pitchFamily="34" charset="0"/>
              <a:ea typeface="Verdana" pitchFamily="34" charset="0"/>
              <a:cs typeface="Verdana" pitchFamily="34" charset="0"/>
            </a:endParaRPr>
          </a:p>
          <a:p>
            <a:pPr>
              <a:buFont typeface="Arial" panose="020B0604020202020204" pitchFamily="34" charset="0"/>
              <a:buChar char="•"/>
            </a:pPr>
            <a:endParaRPr lang="en-GB" sz="1000" b="1" kern="1200" dirty="0">
              <a:solidFill>
                <a:srgbClr val="2B6891"/>
              </a:solidFill>
              <a:effectLst/>
              <a:latin typeface="Verdana" pitchFamily="34" charset="0"/>
              <a:ea typeface="Verdana" pitchFamily="34" charset="0"/>
              <a:cs typeface="Verdana" pitchFamily="34" charset="0"/>
            </a:endParaRPr>
          </a:p>
          <a:p>
            <a:pPr marL="285750" indent="-285750">
              <a:buFont typeface="Arial" panose="020B0604020202020204" pitchFamily="34" charset="0"/>
              <a:buChar char="•"/>
            </a:pPr>
            <a:r>
              <a:rPr lang="en-GB" sz="1000" b="1" kern="1200" dirty="0">
                <a:solidFill>
                  <a:schemeClr val="tx1"/>
                </a:solidFill>
                <a:effectLst/>
                <a:latin typeface="Verdana" pitchFamily="34" charset="0"/>
                <a:ea typeface="Verdana" pitchFamily="34" charset="0"/>
                <a:cs typeface="Verdana" pitchFamily="34" charset="0"/>
              </a:rPr>
              <a:t>observations </a:t>
            </a:r>
            <a:r>
              <a:rPr lang="en-GB" sz="1000" kern="1200" dirty="0">
                <a:solidFill>
                  <a:schemeClr val="tx1"/>
                </a:solidFill>
                <a:effectLst/>
                <a:latin typeface="Verdana" pitchFamily="34" charset="0"/>
                <a:ea typeface="Verdana" pitchFamily="34" charset="0"/>
                <a:cs typeface="Verdana" pitchFamily="34" charset="0"/>
              </a:rPr>
              <a:t>(facts – what we observe is happening in a situation) </a:t>
            </a:r>
            <a:endParaRPr lang="en-GB" sz="1000" b="0" kern="1200" dirty="0">
              <a:solidFill>
                <a:schemeClr val="tx1"/>
              </a:solidFill>
              <a:effectLst/>
              <a:latin typeface="Verdana" pitchFamily="34" charset="0"/>
              <a:ea typeface="Verdana" pitchFamily="34" charset="0"/>
              <a:cs typeface="Verdana" pitchFamily="34" charset="0"/>
            </a:endParaRPr>
          </a:p>
          <a:p>
            <a:pPr marL="285750" indent="-285750">
              <a:buFont typeface="Arial" panose="020B0604020202020204" pitchFamily="34" charset="0"/>
              <a:buChar char="•"/>
            </a:pPr>
            <a:r>
              <a:rPr lang="en-GB" sz="1000" b="1" kern="1200" dirty="0">
                <a:solidFill>
                  <a:schemeClr val="tx1"/>
                </a:solidFill>
                <a:effectLst/>
                <a:latin typeface="Verdana" pitchFamily="34" charset="0"/>
                <a:ea typeface="Verdana" pitchFamily="34" charset="0"/>
                <a:cs typeface="Verdana" pitchFamily="34" charset="0"/>
              </a:rPr>
              <a:t>feelings </a:t>
            </a:r>
            <a:r>
              <a:rPr lang="en-GB" sz="1000" kern="1200" dirty="0">
                <a:solidFill>
                  <a:schemeClr val="tx1"/>
                </a:solidFill>
                <a:effectLst/>
                <a:latin typeface="Verdana" pitchFamily="34" charset="0"/>
                <a:ea typeface="Verdana" pitchFamily="34" charset="0"/>
                <a:cs typeface="Verdana" pitchFamily="34" charset="0"/>
              </a:rPr>
              <a:t>(emotions – how we feel when we observe what is happening) could also add in here how the other person is feeling</a:t>
            </a:r>
          </a:p>
          <a:p>
            <a:pPr marL="285750" indent="-285750">
              <a:buFont typeface="Arial" panose="020B0604020202020204" pitchFamily="34" charset="0"/>
              <a:buChar char="•"/>
            </a:pPr>
            <a:r>
              <a:rPr lang="en-GB" sz="1000" b="1" kern="1200" dirty="0">
                <a:solidFill>
                  <a:schemeClr val="tx1"/>
                </a:solidFill>
                <a:effectLst/>
                <a:latin typeface="Verdana" pitchFamily="34" charset="0"/>
                <a:ea typeface="Verdana" pitchFamily="34" charset="0"/>
                <a:cs typeface="Verdana" pitchFamily="34" charset="0"/>
              </a:rPr>
              <a:t>needs </a:t>
            </a:r>
            <a:r>
              <a:rPr lang="en-GB" sz="1000" kern="1200" dirty="0">
                <a:solidFill>
                  <a:schemeClr val="tx1"/>
                </a:solidFill>
                <a:effectLst/>
                <a:latin typeface="Verdana" pitchFamily="34" charset="0"/>
                <a:ea typeface="Verdana" pitchFamily="34" charset="0"/>
                <a:cs typeface="Verdana" pitchFamily="34" charset="0"/>
              </a:rPr>
              <a:t>(values – what needs of ours are connected to those feelings) </a:t>
            </a:r>
            <a:endParaRPr lang="en-GB" sz="1000" b="0" kern="1200" dirty="0">
              <a:solidFill>
                <a:schemeClr val="tx1"/>
              </a:solidFill>
              <a:effectLst/>
              <a:latin typeface="Verdana" pitchFamily="34" charset="0"/>
              <a:ea typeface="Verdana" pitchFamily="34" charset="0"/>
              <a:cs typeface="Verdana" pitchFamily="34" charset="0"/>
            </a:endParaRPr>
          </a:p>
          <a:p>
            <a:pPr marL="285750" indent="-285750">
              <a:buFont typeface="Arial" panose="020B0604020202020204" pitchFamily="34" charset="0"/>
              <a:buChar char="•"/>
            </a:pPr>
            <a:r>
              <a:rPr lang="en-GB" sz="1000" b="1" kern="1200" dirty="0">
                <a:solidFill>
                  <a:schemeClr val="tx1"/>
                </a:solidFill>
                <a:effectLst/>
                <a:latin typeface="Verdana" pitchFamily="34" charset="0"/>
                <a:ea typeface="Verdana" pitchFamily="34" charset="0"/>
                <a:cs typeface="Verdana" pitchFamily="34" charset="0"/>
              </a:rPr>
              <a:t>requests </a:t>
            </a:r>
            <a:r>
              <a:rPr lang="en-GB" sz="1000" kern="1200" dirty="0">
                <a:solidFill>
                  <a:schemeClr val="tx1"/>
                </a:solidFill>
                <a:effectLst/>
                <a:latin typeface="Verdana" pitchFamily="34" charset="0"/>
                <a:ea typeface="Verdana" pitchFamily="34" charset="0"/>
                <a:cs typeface="Verdana" pitchFamily="34" charset="0"/>
              </a:rPr>
              <a:t>(actions – what we want from the other person). (Rosenberg, 2015, p. 6) </a:t>
            </a:r>
          </a:p>
          <a:p>
            <a:pPr marL="0" indent="0">
              <a:buFont typeface="Wingdings" panose="05000000000000000000" pitchFamily="2" charset="2"/>
              <a:buNone/>
            </a:pPr>
            <a:endParaRPr lang="en-GB" sz="1000" kern="1200" dirty="0">
              <a:solidFill>
                <a:schemeClr val="tx1"/>
              </a:solidFill>
              <a:effectLst/>
              <a:latin typeface="Verdana" pitchFamily="34" charset="0"/>
              <a:ea typeface="Verdana" pitchFamily="34" charset="0"/>
              <a:cs typeface="Verdana" pitchFamily="34" charset="0"/>
            </a:endParaRPr>
          </a:p>
          <a:p>
            <a:pPr marL="0" indent="0">
              <a:buFont typeface="Wingdings" panose="05000000000000000000" pitchFamily="2" charset="2"/>
              <a:buNone/>
            </a:pPr>
            <a:r>
              <a:rPr lang="en-GB" sz="1000" kern="1200" dirty="0">
                <a:solidFill>
                  <a:schemeClr val="tx1"/>
                </a:solidFill>
                <a:effectLst/>
                <a:latin typeface="Verdana" pitchFamily="34" charset="0"/>
                <a:ea typeface="Verdana" pitchFamily="34" charset="0"/>
                <a:cs typeface="Verdana" pitchFamily="34" charset="0"/>
              </a:rPr>
              <a:t>As you can see, the elements of compassionate communication require those involved to move away from reacting out of emotion. This can be difficult in highly emotive situations but providing tangible frameworks for the discussion can be helpful, for example asking those in the FGC to consider framing their experiences using these four elements – observing the situation, giving a label to the feelings they are experiencing, considering what their needs are, as well as the needs of the other person/people involved and producing requests. </a:t>
            </a:r>
          </a:p>
          <a:p>
            <a:pPr marL="0" indent="0">
              <a:buFont typeface="Wingdings" panose="05000000000000000000" pitchFamily="2" charset="2"/>
              <a:buNone/>
            </a:pPr>
            <a:endParaRPr lang="en-GB" sz="1000" kern="1200" dirty="0">
              <a:solidFill>
                <a:schemeClr val="tx1"/>
              </a:solidFill>
              <a:effectLst/>
              <a:latin typeface="Verdana" pitchFamily="34" charset="0"/>
              <a:ea typeface="Verdana" pitchFamily="34" charset="0"/>
              <a:cs typeface="Verdana" pitchFamily="34" charset="0"/>
            </a:endParaRPr>
          </a:p>
          <a:p>
            <a:pPr marL="0" indent="0">
              <a:buFont typeface="Wingdings" panose="05000000000000000000" pitchFamily="2" charset="2"/>
              <a:buNone/>
            </a:pPr>
            <a:r>
              <a:rPr lang="en-GB" sz="1000" kern="1200" dirty="0">
                <a:solidFill>
                  <a:schemeClr val="tx1"/>
                </a:solidFill>
                <a:effectLst/>
                <a:latin typeface="Verdana" pitchFamily="34" charset="0"/>
                <a:ea typeface="Verdana" pitchFamily="34" charset="0"/>
                <a:cs typeface="Verdana" pitchFamily="34" charset="0"/>
              </a:rPr>
              <a:t>We should not expect that this is an easy process, or that people will not slip into hostility, or anger, or struggle to frame their experiences using these labels. It may be that this style of communication does not suit the person and their network. But it is one option that practitioners could put forward if those involved in the FGC are receptive to it.</a:t>
            </a:r>
          </a:p>
          <a:p>
            <a:endParaRPr lang="en-GB" dirty="0"/>
          </a:p>
        </p:txBody>
      </p:sp>
      <p:sp>
        <p:nvSpPr>
          <p:cNvPr id="4" name="Slide Number Placeholder 3"/>
          <p:cNvSpPr>
            <a:spLocks noGrp="1"/>
          </p:cNvSpPr>
          <p:nvPr>
            <p:ph type="sldNum" sz="quarter" idx="5"/>
          </p:nvPr>
        </p:nvSpPr>
        <p:spPr/>
        <p:txBody>
          <a:bodyPr/>
          <a:lstStyle/>
          <a:p>
            <a:fld id="{4EEF8D38-9D44-4FF1-AA6A-238654B4523E}" type="slidenum">
              <a:rPr lang="en-GB" smtClean="0"/>
              <a:pPr/>
              <a:t>8</a:t>
            </a:fld>
            <a:endParaRPr lang="en-GB"/>
          </a:p>
        </p:txBody>
      </p:sp>
      <p:sp>
        <p:nvSpPr>
          <p:cNvPr id="5" name="Footer Placeholder 4"/>
          <p:cNvSpPr>
            <a:spLocks noGrp="1"/>
          </p:cNvSpPr>
          <p:nvPr>
            <p:ph type="ftr" sz="quarter" idx="4"/>
          </p:nvPr>
        </p:nvSpPr>
        <p:spPr/>
        <p:txBody>
          <a:bodyPr/>
          <a:lstStyle/>
          <a:p>
            <a:r>
              <a:rPr lang="en-GB" sz="1200">
                <a:latin typeface="InfoTextPro-Medium" panose="020B0604030101020102" pitchFamily="34" charset="0"/>
                <a:cs typeface="InfoTextPro-Medium" panose="020B0604030101020102" pitchFamily="34" charset="0"/>
              </a:rPr>
              <a:t>www.researchinpractice.org.uk</a:t>
            </a:r>
          </a:p>
        </p:txBody>
      </p:sp>
    </p:spTree>
    <p:extLst>
      <p:ext uri="{BB962C8B-B14F-4D97-AF65-F5344CB8AC3E}">
        <p14:creationId xmlns:p14="http://schemas.microsoft.com/office/powerpoint/2010/main" val="648793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a:solidFill>
                  <a:schemeClr val="tx1"/>
                </a:solidFill>
                <a:latin typeface="Verdana" pitchFamily="34" charset="0"/>
                <a:ea typeface="Verdana" pitchFamily="34" charset="0"/>
                <a:cs typeface="Verdana" pitchFamily="34" charset="0"/>
              </a:rPr>
              <a:t>Another framework that can help structure conversations is </a:t>
            </a:r>
            <a:r>
              <a:rPr lang="en-US" sz="1000" kern="1200" dirty="0" err="1">
                <a:solidFill>
                  <a:schemeClr val="tx1"/>
                </a:solidFill>
                <a:latin typeface="Verdana" pitchFamily="34" charset="0"/>
                <a:ea typeface="Verdana" pitchFamily="34" charset="0"/>
                <a:cs typeface="Verdana" pitchFamily="34" charset="0"/>
              </a:rPr>
              <a:t>Garavan’s</a:t>
            </a:r>
            <a:r>
              <a:rPr lang="en-US" sz="1000" kern="1200" dirty="0">
                <a:solidFill>
                  <a:schemeClr val="tx1"/>
                </a:solidFill>
                <a:latin typeface="Verdana" pitchFamily="34" charset="0"/>
                <a:ea typeface="Verdana" pitchFamily="34" charset="0"/>
                <a:cs typeface="Verdana" pitchFamily="34" charset="0"/>
              </a:rPr>
              <a:t> six steps. </a:t>
            </a:r>
          </a:p>
          <a:p>
            <a:endParaRPr lang="en-US" sz="1000" kern="1200" dirty="0">
              <a:solidFill>
                <a:schemeClr val="tx1"/>
              </a:solidFill>
              <a:latin typeface="Verdana" pitchFamily="34" charset="0"/>
              <a:ea typeface="Verdana" pitchFamily="34" charset="0"/>
              <a:cs typeface="Verdana" pitchFamily="34" charset="0"/>
            </a:endParaRPr>
          </a:p>
          <a:p>
            <a:r>
              <a:rPr lang="en-US" sz="1000" kern="1200" dirty="0">
                <a:solidFill>
                  <a:schemeClr val="tx1"/>
                </a:solidFill>
                <a:latin typeface="Verdana" pitchFamily="34" charset="0"/>
                <a:ea typeface="Verdana" pitchFamily="34" charset="0"/>
                <a:cs typeface="Verdana" pitchFamily="34" charset="0"/>
              </a:rPr>
              <a:t>Many of these steps align with the wider goals and purpose that often underpins FGC. </a:t>
            </a:r>
          </a:p>
          <a:p>
            <a:endParaRPr lang="en-US" sz="1000" kern="1200" dirty="0">
              <a:solidFill>
                <a:schemeClr val="tx1"/>
              </a:solidFill>
              <a:latin typeface="Verdana" pitchFamily="34" charset="0"/>
              <a:ea typeface="Verdana" pitchFamily="34" charset="0"/>
              <a:cs typeface="Verdana" pitchFamily="34" charset="0"/>
            </a:endParaRPr>
          </a:p>
          <a:p>
            <a:r>
              <a:rPr lang="en-US" sz="1000" kern="1200" dirty="0">
                <a:solidFill>
                  <a:schemeClr val="tx1"/>
                </a:solidFill>
                <a:latin typeface="Verdana" pitchFamily="34" charset="0"/>
                <a:ea typeface="Verdana" pitchFamily="34" charset="0"/>
                <a:cs typeface="Verdana" pitchFamily="34" charset="0"/>
              </a:rPr>
              <a:t>These steps can form part of early conversations with the referred person, asking them to consider the purpose of an FGC for them, considering what shared understanding, between them and you as a practitioner, and them and their network, could look like. Agreeing a goal can be helpful for developing a plan for the FGC and encouraging continued engagement and motivation. The notion of assumptions is also important here, practitioners should refrain from assuming anything about the referred person, or their network, but instead should be open to learning about them and their dynamics. Methodology may refer to the practical solutions that can arise from an FGC. Understanding about time and commitment is key here, as we will explore in other modules, both factors are essential throughout the FGC process.</a:t>
            </a:r>
          </a:p>
          <a:p>
            <a:endParaRPr lang="en-US" sz="1000" kern="1200" dirty="0">
              <a:solidFill>
                <a:schemeClr val="tx1"/>
              </a:solidFill>
              <a:latin typeface="Verdana" pitchFamily="34" charset="0"/>
              <a:ea typeface="Verdana" pitchFamily="34" charset="0"/>
              <a:cs typeface="Verdana" pitchFamily="34" charset="0"/>
            </a:endParaRPr>
          </a:p>
          <a:p>
            <a:endParaRPr lang="en-GB" dirty="0"/>
          </a:p>
        </p:txBody>
      </p:sp>
      <p:sp>
        <p:nvSpPr>
          <p:cNvPr id="4" name="Slide Number Placeholder 3"/>
          <p:cNvSpPr>
            <a:spLocks noGrp="1"/>
          </p:cNvSpPr>
          <p:nvPr>
            <p:ph type="sldNum" sz="quarter" idx="5"/>
          </p:nvPr>
        </p:nvSpPr>
        <p:spPr/>
        <p:txBody>
          <a:bodyPr/>
          <a:lstStyle/>
          <a:p>
            <a:fld id="{4EEF8D38-9D44-4FF1-AA6A-238654B4523E}" type="slidenum">
              <a:rPr lang="en-GB" smtClean="0"/>
              <a:pPr/>
              <a:t>9</a:t>
            </a:fld>
            <a:endParaRPr lang="en-GB"/>
          </a:p>
        </p:txBody>
      </p:sp>
      <p:sp>
        <p:nvSpPr>
          <p:cNvPr id="5" name="Footer Placeholder 4"/>
          <p:cNvSpPr>
            <a:spLocks noGrp="1"/>
          </p:cNvSpPr>
          <p:nvPr>
            <p:ph type="ftr" sz="quarter" idx="4"/>
          </p:nvPr>
        </p:nvSpPr>
        <p:spPr/>
        <p:txBody>
          <a:bodyPr/>
          <a:lstStyle/>
          <a:p>
            <a:r>
              <a:rPr lang="en-GB" sz="1200">
                <a:latin typeface="InfoTextPro-Medium" panose="020B0604030101020102" pitchFamily="34" charset="0"/>
                <a:cs typeface="InfoTextPro-Medium" panose="020B0604030101020102" pitchFamily="34" charset="0"/>
              </a:rPr>
              <a:t>www.researchinpractice.org.uk</a:t>
            </a:r>
          </a:p>
        </p:txBody>
      </p:sp>
    </p:spTree>
    <p:extLst>
      <p:ext uri="{BB962C8B-B14F-4D97-AF65-F5344CB8AC3E}">
        <p14:creationId xmlns:p14="http://schemas.microsoft.com/office/powerpoint/2010/main" val="4252041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C5C9FE9-8E8A-4237-A028-0547BDB48ABA}" type="slidenum">
              <a:rPr lang="en-GB" smtClean="0"/>
              <a:pPr/>
              <a:t>‹#›</a:t>
            </a:fld>
            <a:endParaRPr lang="en-GB"/>
          </a:p>
        </p:txBody>
      </p:sp>
      <p:sp>
        <p:nvSpPr>
          <p:cNvPr id="5" name="Text Placeholder 4"/>
          <p:cNvSpPr>
            <a:spLocks noGrp="1"/>
          </p:cNvSpPr>
          <p:nvPr>
            <p:ph type="body" sz="quarter" idx="11"/>
          </p:nvPr>
        </p:nvSpPr>
        <p:spPr>
          <a:xfrm>
            <a:off x="325849" y="2675731"/>
            <a:ext cx="5734049" cy="1506537"/>
          </a:xfrm>
        </p:spPr>
        <p:txBody>
          <a:bodyPr/>
          <a:lstStyle>
            <a:lvl1pPr marL="0" indent="0">
              <a:buFontTx/>
              <a:buNone/>
              <a:defRPr/>
            </a:lvl1pPr>
          </a:lstStyle>
          <a:p>
            <a:pPr lvl="0"/>
            <a:r>
              <a:rPr lang="en-US"/>
              <a:t>Click to edit Master text styles</a:t>
            </a:r>
          </a:p>
        </p:txBody>
      </p:sp>
      <p:sp>
        <p:nvSpPr>
          <p:cNvPr id="7" name="Title 6">
            <a:extLst>
              <a:ext uri="{FF2B5EF4-FFF2-40B4-BE49-F238E27FC236}">
                <a16:creationId xmlns:a16="http://schemas.microsoft.com/office/drawing/2014/main" id="{3926D775-9CC8-D148-BDFA-FBEEDEBC2212}"/>
              </a:ext>
            </a:extLst>
          </p:cNvPr>
          <p:cNvSpPr>
            <a:spLocks noGrp="1"/>
          </p:cNvSpPr>
          <p:nvPr>
            <p:ph type="title"/>
          </p:nvPr>
        </p:nvSpPr>
        <p:spPr>
          <a:xfrm>
            <a:off x="325850" y="1459933"/>
            <a:ext cx="11328438" cy="690589"/>
          </a:xfrm>
        </p:spPr>
        <p:txBody>
          <a:bodyPr/>
          <a:lstStyle/>
          <a:p>
            <a:r>
              <a:rPr lang="en-US"/>
              <a:t>Click to edit Master title style</a:t>
            </a:r>
            <a:endParaRPr lang="en-GB"/>
          </a:p>
        </p:txBody>
      </p:sp>
    </p:spTree>
    <p:extLst>
      <p:ext uri="{BB962C8B-B14F-4D97-AF65-F5344CB8AC3E}">
        <p14:creationId xmlns:p14="http://schemas.microsoft.com/office/powerpoint/2010/main" val="178859564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a:xfrm>
            <a:off x="8637670" y="6422330"/>
            <a:ext cx="2844800" cy="365125"/>
          </a:xfrm>
        </p:spPr>
        <p:txBody>
          <a:bodyPr/>
          <a:lstStyle/>
          <a:p>
            <a:fld id="{B230FB2D-6228-4E21-8EA4-AF43349A18F4}" type="slidenum">
              <a:rPr lang="en-GB" smtClean="0"/>
              <a:pPr/>
              <a:t>‹#›</a:t>
            </a:fld>
            <a:endParaRPr lang="en-GB"/>
          </a:p>
        </p:txBody>
      </p:sp>
      <p:sp>
        <p:nvSpPr>
          <p:cNvPr id="6" name="Rectangle 6"/>
          <p:cNvSpPr>
            <a:spLocks noGrp="1" noChangeArrowheads="1"/>
          </p:cNvSpPr>
          <p:nvPr>
            <p:ph type="title"/>
          </p:nvPr>
        </p:nvSpPr>
        <p:spPr bwMode="auto">
          <a:xfrm>
            <a:off x="264983" y="1503672"/>
            <a:ext cx="11337545" cy="8590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a:solidFill>
                  <a:srgbClr val="38647C"/>
                </a:solidFill>
              </a:defRPr>
            </a:lvl1pPr>
          </a:lstStyle>
          <a:p>
            <a:pPr lvl="0"/>
            <a:r>
              <a:rPr lang="en-US"/>
              <a:t>Workshop title slide only </a:t>
            </a:r>
            <a:endParaRPr lang="en-GB"/>
          </a:p>
        </p:txBody>
      </p:sp>
      <p:sp>
        <p:nvSpPr>
          <p:cNvPr id="7" name="Rectangle 7"/>
          <p:cNvSpPr>
            <a:spLocks noGrp="1" noChangeArrowheads="1"/>
          </p:cNvSpPr>
          <p:nvPr>
            <p:ph idx="1"/>
          </p:nvPr>
        </p:nvSpPr>
        <p:spPr bwMode="auto">
          <a:xfrm>
            <a:off x="264983" y="2362768"/>
            <a:ext cx="11337545" cy="381802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buClr>
                <a:srgbClr val="38647C"/>
              </a:buClr>
              <a:buFont typeface="Verdana" panose="020B0604030504040204" pitchFamily="34" charset="0"/>
              <a:buChar char="›"/>
              <a:defRPr/>
            </a:lvl1pPr>
            <a:lvl2pPr marL="628650" indent="-268288">
              <a:buClr>
                <a:srgbClr val="38647C"/>
              </a:buClr>
              <a:buFont typeface="Verdana" panose="020B0604030504040204" pitchFamily="34" charset="0"/>
              <a:buChar char="−"/>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21830117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7280" y="1489783"/>
            <a:ext cx="11328380" cy="689023"/>
          </a:xfrm>
          <a:prstGeom prst="rect">
            <a:avLst/>
          </a:prstGeom>
        </p:spPr>
        <p:txBody>
          <a:bodyPr/>
          <a:lstStyle>
            <a:lvl1pPr>
              <a:defRPr>
                <a:solidFill>
                  <a:srgbClr val="38647C"/>
                </a:solidFill>
              </a:defRPr>
            </a:lvl1pPr>
          </a:lstStyle>
          <a:p>
            <a:r>
              <a:rPr lang="en-US"/>
              <a:t>Click to edit Master title style</a:t>
            </a:r>
            <a:endParaRPr lang="en-GB"/>
          </a:p>
        </p:txBody>
      </p:sp>
      <p:sp>
        <p:nvSpPr>
          <p:cNvPr id="3" name="Content Placeholder 2"/>
          <p:cNvSpPr>
            <a:spLocks noGrp="1"/>
          </p:cNvSpPr>
          <p:nvPr>
            <p:ph idx="1"/>
          </p:nvPr>
        </p:nvSpPr>
        <p:spPr>
          <a:xfrm>
            <a:off x="317280" y="2178806"/>
            <a:ext cx="11328380" cy="4111614"/>
          </a:xfrm>
          <a:prstGeom prst="rect">
            <a:avLst/>
          </a:prstGeom>
        </p:spPr>
        <p:txBody>
          <a:bodyPr/>
          <a:lstStyle>
            <a:lvl1pPr>
              <a:spcAft>
                <a:spcPts val="600"/>
              </a:spcAft>
              <a:defRPr baseline="0">
                <a:solidFill>
                  <a:schemeClr val="tx1"/>
                </a:solidFill>
              </a:defRPr>
            </a:lvl1pPr>
            <a:lvl2pPr marL="703262" indent="-342900">
              <a:buClr>
                <a:srgbClr val="38647C"/>
              </a:buClr>
              <a:buFont typeface="Verdana" panose="020B0604030504040204" pitchFamily="34" charset="0"/>
              <a:buChar char="−"/>
              <a:defRPr lang="en-US" sz="2000" dirty="0" smtClean="0">
                <a:solidFill>
                  <a:schemeClr val="tx1"/>
                </a:solidFill>
                <a:latin typeface="+mn-lt"/>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en-US"/>
              <a:t>Click to edit Master text styles</a:t>
            </a:r>
          </a:p>
          <a:p>
            <a:pPr lvl="1"/>
            <a:r>
              <a:rPr lang="en-US"/>
              <a:t>Second level</a:t>
            </a:r>
          </a:p>
        </p:txBody>
      </p:sp>
      <p:sp>
        <p:nvSpPr>
          <p:cNvPr id="5" name="Slide Number Placeholder 4"/>
          <p:cNvSpPr>
            <a:spLocks noGrp="1"/>
          </p:cNvSpPr>
          <p:nvPr>
            <p:ph type="sldNum" sz="quarter" idx="10"/>
          </p:nvPr>
        </p:nvSpPr>
        <p:spPr/>
        <p:txBody>
          <a:bodyPr/>
          <a:lstStyle/>
          <a:p>
            <a:fld id="{B230FB2D-6228-4E21-8EA4-AF43349A18F4}" type="slidenum">
              <a:rPr lang="en-GB" smtClean="0"/>
              <a:pPr/>
              <a:t>‹#›</a:t>
            </a:fld>
            <a:endParaRPr lang="en-GB"/>
          </a:p>
        </p:txBody>
      </p:sp>
    </p:spTree>
    <p:extLst>
      <p:ext uri="{BB962C8B-B14F-4D97-AF65-F5344CB8AC3E}">
        <p14:creationId xmlns:p14="http://schemas.microsoft.com/office/powerpoint/2010/main" val="333689913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13912" y="1635899"/>
            <a:ext cx="11340375" cy="690625"/>
          </a:xfrm>
          <a:prstGeom prst="rect">
            <a:avLst/>
          </a:prstGeom>
        </p:spPr>
        <p:txBody>
          <a:bodyPr/>
          <a:lstStyle>
            <a:lvl1pPr>
              <a:defRPr>
                <a:solidFill>
                  <a:srgbClr val="38647C"/>
                </a:solidFill>
              </a:defRPr>
            </a:lvl1pPr>
          </a:lstStyle>
          <a:p>
            <a:r>
              <a:rPr lang="en-US"/>
              <a:t>Click to edit Master title style</a:t>
            </a:r>
            <a:endParaRPr lang="en-GB"/>
          </a:p>
        </p:txBody>
      </p:sp>
      <p:sp>
        <p:nvSpPr>
          <p:cNvPr id="3" name="Content Placeholder 2"/>
          <p:cNvSpPr>
            <a:spLocks noGrp="1"/>
          </p:cNvSpPr>
          <p:nvPr>
            <p:ph sz="half" idx="1"/>
          </p:nvPr>
        </p:nvSpPr>
        <p:spPr>
          <a:xfrm>
            <a:off x="313912" y="2326524"/>
            <a:ext cx="7659520" cy="4249463"/>
          </a:xfrm>
          <a:prstGeom prst="rect">
            <a:avLst/>
          </a:prstGeom>
        </p:spPr>
        <p:txBody>
          <a:bodyPr/>
          <a:lstStyle>
            <a:lvl1pPr>
              <a:defRPr sz="2400" baseline="0">
                <a:solidFill>
                  <a:schemeClr val="tx1"/>
                </a:solidFill>
              </a:defRPr>
            </a:lvl1pPr>
            <a:lvl2pPr marL="536575" indent="-176213">
              <a:defRPr lang="en-US" sz="2000" dirty="0" smtClean="0">
                <a:solidFill>
                  <a:schemeClr val="tx1"/>
                </a:solidFill>
                <a:latin typeface="+mn-lt"/>
              </a:defRPr>
            </a:lvl2pPr>
            <a:lvl3pPr>
              <a:defRPr sz="2000" baseline="0">
                <a:solidFill>
                  <a:schemeClr val="tx1"/>
                </a:solidFill>
              </a:defRPr>
            </a:lvl3pPr>
            <a:lvl4pPr>
              <a:defRPr sz="1800" baseline="0">
                <a:solidFill>
                  <a:schemeClr val="tx1"/>
                </a:solidFill>
              </a:defRPr>
            </a:lvl4pPr>
            <a:lvl5pPr>
              <a:defRPr sz="1800" baseline="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9003324" y="2348592"/>
            <a:ext cx="2650963" cy="4237558"/>
          </a:xfrm>
          <a:prstGeom prst="rect">
            <a:avLst/>
          </a:prstGeom>
        </p:spPr>
        <p:txBody>
          <a:bodyPr/>
          <a:lstStyle>
            <a:lvl1pPr>
              <a:defRPr sz="2400" baseline="0">
                <a:solidFill>
                  <a:schemeClr val="tx1"/>
                </a:solidFill>
              </a:defRPr>
            </a:lvl1pPr>
            <a:lvl2pPr marL="703262" indent="-342900">
              <a:defRPr lang="en-US" sz="2000" dirty="0" smtClean="0">
                <a:solidFill>
                  <a:schemeClr val="tx1"/>
                </a:solidFill>
                <a:latin typeface="+mn-lt"/>
              </a:defRPr>
            </a:lvl2pPr>
            <a:lvl3pPr>
              <a:defRPr sz="2000" baseline="0">
                <a:solidFill>
                  <a:schemeClr val="tx1"/>
                </a:solidFill>
              </a:defRPr>
            </a:lvl3pPr>
            <a:lvl4pPr>
              <a:defRPr sz="1800" baseline="0">
                <a:solidFill>
                  <a:schemeClr val="tx1"/>
                </a:solidFill>
              </a:defRPr>
            </a:lvl4pPr>
            <a:lvl5pPr>
              <a:defRPr sz="1800" baseline="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7" name="Slide Number Placeholder 1"/>
          <p:cNvSpPr>
            <a:spLocks noGrp="1"/>
          </p:cNvSpPr>
          <p:nvPr>
            <p:ph type="sldNum" sz="quarter" idx="4"/>
          </p:nvPr>
        </p:nvSpPr>
        <p:spPr>
          <a:xfrm>
            <a:off x="8658432" y="6492875"/>
            <a:ext cx="2844800" cy="365125"/>
          </a:xfrm>
          <a:prstGeom prst="rect">
            <a:avLst/>
          </a:prstGeom>
        </p:spPr>
        <p:txBody>
          <a:bodyPr vert="horz" lIns="91440" tIns="45720" rIns="91440" bIns="45720" rtlCol="0" anchor="ctr"/>
          <a:lstStyle>
            <a:lvl1pPr algn="r">
              <a:defRPr sz="1800">
                <a:solidFill>
                  <a:schemeClr val="tx1">
                    <a:tint val="75000"/>
                  </a:schemeClr>
                </a:solidFill>
              </a:defRPr>
            </a:lvl1pPr>
          </a:lstStyle>
          <a:p>
            <a:fld id="{1C5C9FE9-8E8A-4237-A028-0547BDB48ABA}" type="slidenum">
              <a:rPr lang="en-GB" smtClean="0"/>
              <a:pPr/>
              <a:t>‹#›</a:t>
            </a:fld>
            <a:endParaRPr lang="en-GB"/>
          </a:p>
        </p:txBody>
      </p:sp>
    </p:spTree>
    <p:extLst>
      <p:ext uri="{BB962C8B-B14F-4D97-AF65-F5344CB8AC3E}">
        <p14:creationId xmlns:p14="http://schemas.microsoft.com/office/powerpoint/2010/main" val="421407313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76577" y="1609469"/>
            <a:ext cx="11360457" cy="745542"/>
          </a:xfrm>
          <a:prstGeom prst="rect">
            <a:avLst/>
          </a:prstGeom>
        </p:spPr>
        <p:txBody>
          <a:bodyPr/>
          <a:lstStyle>
            <a:lvl1pPr>
              <a:defRPr>
                <a:solidFill>
                  <a:srgbClr val="38647C"/>
                </a:solidFill>
              </a:defRPr>
            </a:lvl1pPr>
          </a:lstStyle>
          <a:p>
            <a:r>
              <a:rPr lang="en-US"/>
              <a:t>Click to edit Master title style</a:t>
            </a:r>
            <a:endParaRPr lang="en-GB"/>
          </a:p>
        </p:txBody>
      </p:sp>
      <p:sp>
        <p:nvSpPr>
          <p:cNvPr id="3" name="Content Placeholder 2"/>
          <p:cNvSpPr>
            <a:spLocks noGrp="1"/>
          </p:cNvSpPr>
          <p:nvPr>
            <p:ph sz="half" idx="1"/>
          </p:nvPr>
        </p:nvSpPr>
        <p:spPr>
          <a:xfrm>
            <a:off x="276577" y="2571995"/>
            <a:ext cx="5399571" cy="4249463"/>
          </a:xfrm>
          <a:prstGeom prst="rect">
            <a:avLst/>
          </a:prstGeom>
        </p:spPr>
        <p:txBody>
          <a:bodyPr/>
          <a:lstStyle>
            <a:lvl1pPr>
              <a:defRPr sz="2400" baseline="0">
                <a:solidFill>
                  <a:schemeClr val="tx1"/>
                </a:solidFill>
              </a:defRPr>
            </a:lvl1pPr>
            <a:lvl2pPr marL="536575" indent="-176213">
              <a:defRPr lang="en-US" sz="2000" dirty="0" smtClean="0">
                <a:solidFill>
                  <a:schemeClr val="tx1"/>
                </a:solidFill>
                <a:latin typeface="+mn-lt"/>
              </a:defRPr>
            </a:lvl2pPr>
            <a:lvl3pPr>
              <a:defRPr sz="2000" baseline="0">
                <a:solidFill>
                  <a:schemeClr val="tx1"/>
                </a:solidFill>
              </a:defRPr>
            </a:lvl3pPr>
            <a:lvl4pPr>
              <a:defRPr sz="1800" baseline="0">
                <a:solidFill>
                  <a:schemeClr val="tx1"/>
                </a:solidFill>
              </a:defRPr>
            </a:lvl4pPr>
            <a:lvl5pPr>
              <a:defRPr sz="1800" baseline="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6423381" y="2575016"/>
            <a:ext cx="5213654" cy="4219973"/>
          </a:xfrm>
          <a:prstGeom prst="rect">
            <a:avLst/>
          </a:prstGeom>
        </p:spPr>
        <p:txBody>
          <a:bodyPr/>
          <a:lstStyle>
            <a:lvl1pPr>
              <a:defRPr sz="2400" baseline="0">
                <a:solidFill>
                  <a:schemeClr val="tx1"/>
                </a:solidFill>
              </a:defRPr>
            </a:lvl1pPr>
            <a:lvl2pPr marL="703262" indent="-342900">
              <a:defRPr lang="en-US" sz="2000" dirty="0" smtClean="0">
                <a:solidFill>
                  <a:schemeClr val="tx1"/>
                </a:solidFill>
                <a:latin typeface="+mn-lt"/>
              </a:defRPr>
            </a:lvl2pPr>
            <a:lvl3pPr>
              <a:defRPr sz="2000" baseline="0">
                <a:solidFill>
                  <a:schemeClr val="tx1"/>
                </a:solidFill>
              </a:defRPr>
            </a:lvl3pPr>
            <a:lvl4pPr>
              <a:defRPr sz="1800" baseline="0">
                <a:solidFill>
                  <a:schemeClr val="tx1"/>
                </a:solidFill>
              </a:defRPr>
            </a:lvl4pPr>
            <a:lvl5pPr>
              <a:defRPr sz="1800" baseline="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7" name="Slide Number Placeholder 1"/>
          <p:cNvSpPr>
            <a:spLocks noGrp="1"/>
          </p:cNvSpPr>
          <p:nvPr>
            <p:ph type="sldNum" sz="quarter" idx="4"/>
          </p:nvPr>
        </p:nvSpPr>
        <p:spPr>
          <a:xfrm>
            <a:off x="8623927" y="6429864"/>
            <a:ext cx="2844800" cy="365125"/>
          </a:xfrm>
          <a:prstGeom prst="rect">
            <a:avLst/>
          </a:prstGeom>
        </p:spPr>
        <p:txBody>
          <a:bodyPr vert="horz" lIns="91440" tIns="45720" rIns="91440" bIns="45720" rtlCol="0" anchor="ctr"/>
          <a:lstStyle>
            <a:lvl1pPr algn="r">
              <a:defRPr sz="1800">
                <a:solidFill>
                  <a:schemeClr val="tx1">
                    <a:tint val="75000"/>
                  </a:schemeClr>
                </a:solidFill>
              </a:defRPr>
            </a:lvl1pPr>
          </a:lstStyle>
          <a:p>
            <a:fld id="{1C5C9FE9-8E8A-4237-A028-0547BDB48ABA}" type="slidenum">
              <a:rPr lang="en-GB" smtClean="0"/>
              <a:pPr/>
              <a:t>‹#›</a:t>
            </a:fld>
            <a:endParaRPr lang="en-GB"/>
          </a:p>
        </p:txBody>
      </p:sp>
    </p:spTree>
    <p:extLst>
      <p:ext uri="{BB962C8B-B14F-4D97-AF65-F5344CB8AC3E}">
        <p14:creationId xmlns:p14="http://schemas.microsoft.com/office/powerpoint/2010/main" val="201466705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22481" y="1860943"/>
            <a:ext cx="11305928" cy="1066800"/>
          </a:xfrm>
          <a:prstGeom prst="rect">
            <a:avLst/>
          </a:prstGeom>
        </p:spPr>
        <p:txBody>
          <a:bodyPr/>
          <a:lstStyle>
            <a:lvl1pPr>
              <a:defRPr>
                <a:solidFill>
                  <a:srgbClr val="38647C"/>
                </a:solidFill>
              </a:defRPr>
            </a:lvl1pPr>
          </a:lstStyle>
          <a:p>
            <a:r>
              <a:rPr lang="en-US"/>
              <a:t>Click to edit Master title style</a:t>
            </a:r>
            <a:endParaRPr lang="en-GB"/>
          </a:p>
        </p:txBody>
      </p:sp>
      <p:sp>
        <p:nvSpPr>
          <p:cNvPr id="5" name="Slide Number Placeholder 1"/>
          <p:cNvSpPr>
            <a:spLocks noGrp="1"/>
          </p:cNvSpPr>
          <p:nvPr>
            <p:ph type="sldNum" sz="quarter" idx="4"/>
          </p:nvPr>
        </p:nvSpPr>
        <p:spPr>
          <a:xfrm>
            <a:off x="8691989" y="6365454"/>
            <a:ext cx="2844800" cy="365125"/>
          </a:xfrm>
          <a:prstGeom prst="rect">
            <a:avLst/>
          </a:prstGeom>
        </p:spPr>
        <p:txBody>
          <a:bodyPr vert="horz" lIns="91440" tIns="45720" rIns="91440" bIns="45720" rtlCol="0" anchor="ctr"/>
          <a:lstStyle>
            <a:lvl1pPr algn="r">
              <a:defRPr sz="1800">
                <a:solidFill>
                  <a:schemeClr val="tx1">
                    <a:tint val="75000"/>
                  </a:schemeClr>
                </a:solidFill>
              </a:defRPr>
            </a:lvl1pPr>
          </a:lstStyle>
          <a:p>
            <a:fld id="{1C5C9FE9-8E8A-4237-A028-0547BDB48ABA}" type="slidenum">
              <a:rPr lang="en-GB" smtClean="0"/>
              <a:pPr/>
              <a:t>‹#›</a:t>
            </a:fld>
            <a:endParaRPr lang="en-GB"/>
          </a:p>
        </p:txBody>
      </p:sp>
    </p:spTree>
    <p:extLst>
      <p:ext uri="{BB962C8B-B14F-4D97-AF65-F5344CB8AC3E}">
        <p14:creationId xmlns:p14="http://schemas.microsoft.com/office/powerpoint/2010/main" val="3867660618"/>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chemeClr val="bg1"/>
            </a:gs>
            <a:gs pos="100000">
              <a:schemeClr val="bg1"/>
            </a:gs>
          </a:gsLst>
          <a:lin ang="5400000"/>
        </a:gradFill>
        <a:effectLst/>
      </p:bgPr>
    </p:bg>
    <p:spTree>
      <p:nvGrpSpPr>
        <p:cNvPr id="1" name=""/>
        <p:cNvGrpSpPr/>
        <p:nvPr/>
      </p:nvGrpSpPr>
      <p:grpSpPr>
        <a:xfrm>
          <a:off x="0" y="0"/>
          <a:ext cx="0" cy="0"/>
          <a:chOff x="0" y="0"/>
          <a:chExt cx="0" cy="0"/>
        </a:xfrm>
      </p:grpSpPr>
      <p:pic>
        <p:nvPicPr>
          <p:cNvPr id="7" name="Picture 6" descr="A logo with text on it&#10;&#10;AI-generated content may be incorrect.">
            <a:extLst>
              <a:ext uri="{FF2B5EF4-FFF2-40B4-BE49-F238E27FC236}">
                <a16:creationId xmlns:a16="http://schemas.microsoft.com/office/drawing/2014/main" id="{64EBD030-199A-A519-9FC0-5BB382EE020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12778"/>
            <a:ext cx="12192000" cy="1626108"/>
          </a:xfrm>
          <a:prstGeom prst="rect">
            <a:avLst/>
          </a:prstGeom>
        </p:spPr>
      </p:pic>
      <p:sp>
        <p:nvSpPr>
          <p:cNvPr id="1027" name="Rectangle 6"/>
          <p:cNvSpPr>
            <a:spLocks noGrp="1" noChangeArrowheads="1"/>
          </p:cNvSpPr>
          <p:nvPr>
            <p:ph type="title"/>
          </p:nvPr>
        </p:nvSpPr>
        <p:spPr bwMode="auto">
          <a:xfrm>
            <a:off x="325849" y="1459933"/>
            <a:ext cx="11316185" cy="69058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Workshop title slide only </a:t>
            </a:r>
            <a:endParaRPr lang="en-GB" dirty="0"/>
          </a:p>
        </p:txBody>
      </p:sp>
      <p:sp>
        <p:nvSpPr>
          <p:cNvPr id="1028" name="Rectangle 7"/>
          <p:cNvSpPr>
            <a:spLocks noGrp="1" noChangeArrowheads="1"/>
          </p:cNvSpPr>
          <p:nvPr>
            <p:ph type="body" idx="1"/>
          </p:nvPr>
        </p:nvSpPr>
        <p:spPr bwMode="auto">
          <a:xfrm>
            <a:off x="325849" y="2339432"/>
            <a:ext cx="11316185" cy="381802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p:txBody>
      </p:sp>
      <p:sp>
        <p:nvSpPr>
          <p:cNvPr id="2" name="Slide Number Placeholder 1"/>
          <p:cNvSpPr>
            <a:spLocks noGrp="1"/>
          </p:cNvSpPr>
          <p:nvPr>
            <p:ph type="sldNum" sz="quarter" idx="4"/>
          </p:nvPr>
        </p:nvSpPr>
        <p:spPr>
          <a:xfrm>
            <a:off x="8639360" y="6422329"/>
            <a:ext cx="2844800" cy="365125"/>
          </a:xfrm>
          <a:prstGeom prst="rect">
            <a:avLst/>
          </a:prstGeom>
        </p:spPr>
        <p:txBody>
          <a:bodyPr vert="horz" lIns="91440" tIns="45720" rIns="91440" bIns="45720" rtlCol="0" anchor="ctr"/>
          <a:lstStyle>
            <a:lvl1pPr algn="r">
              <a:defRPr sz="1800">
                <a:solidFill>
                  <a:schemeClr val="tx1">
                    <a:tint val="75000"/>
                  </a:schemeClr>
                </a:solidFill>
                <a:latin typeface="Lota Grotesque Alt 1" panose="00000500000000000000" pitchFamily="50" charset="0"/>
                <a:ea typeface="Verdana" panose="020B0604030504040204" pitchFamily="34" charset="0"/>
                <a:cs typeface="Lota Grotesque Alt 1" panose="00000500000000000000" pitchFamily="50" charset="0"/>
              </a:defRPr>
            </a:lvl1pPr>
          </a:lstStyle>
          <a:p>
            <a:fld id="{1C5C9FE9-8E8A-4237-A028-0547BDB48ABA}" type="slidenum">
              <a:rPr lang="en-GB" smtClean="0"/>
              <a:pPr/>
              <a:t>‹#›</a:t>
            </a:fld>
            <a:endParaRPr lang="en-GB"/>
          </a:p>
        </p:txBody>
      </p:sp>
    </p:spTree>
    <p:extLst>
      <p:ext uri="{BB962C8B-B14F-4D97-AF65-F5344CB8AC3E}">
        <p14:creationId xmlns:p14="http://schemas.microsoft.com/office/powerpoint/2010/main" val="179636755"/>
      </p:ext>
    </p:extLst>
  </p:cSld>
  <p:clrMap bg1="lt1" tx1="dk1" bg2="lt2" tx2="dk2" accent1="accent1" accent2="accent2" accent3="accent3" accent4="accent4" accent5="accent5" accent6="accent6" hlink="hlink" folHlink="folHlink"/>
  <p:sldLayoutIdLst>
    <p:sldLayoutId id="2147484184" r:id="rId1"/>
    <p:sldLayoutId id="2147484165" r:id="rId2"/>
  </p:sldLayoutIdLst>
  <p:transition/>
  <p:hf hdr="0" dt="0"/>
  <p:txStyles>
    <p:titleStyle>
      <a:lvl1pPr algn="l" rtl="0" eaLnBrk="1" fontAlgn="base" hangingPunct="1">
        <a:lnSpc>
          <a:spcPct val="90000"/>
        </a:lnSpc>
        <a:spcBef>
          <a:spcPct val="0"/>
        </a:spcBef>
        <a:spcAft>
          <a:spcPct val="0"/>
        </a:spcAft>
        <a:defRPr lang="en-GB" sz="3200" b="1" baseline="0" dirty="0">
          <a:solidFill>
            <a:srgbClr val="38647C"/>
          </a:solidFill>
          <a:latin typeface="Lota Grotesque Alt 1 Bold" panose="00000800000000000000" pitchFamily="50" charset="0"/>
          <a:ea typeface="+mj-ea"/>
          <a:cs typeface="Calibri" panose="020F0502020204030204" pitchFamily="34" charset="0"/>
        </a:defRPr>
      </a:lvl1pPr>
      <a:lvl2pPr algn="l" rtl="0" eaLnBrk="1" fontAlgn="base" hangingPunct="1">
        <a:lnSpc>
          <a:spcPct val="90000"/>
        </a:lnSpc>
        <a:spcBef>
          <a:spcPct val="0"/>
        </a:spcBef>
        <a:spcAft>
          <a:spcPct val="0"/>
        </a:spcAft>
        <a:defRPr sz="3600" b="1">
          <a:solidFill>
            <a:srgbClr val="F19705"/>
          </a:solidFill>
          <a:latin typeface="Verdana" pitchFamily="34" charset="0"/>
        </a:defRPr>
      </a:lvl2pPr>
      <a:lvl3pPr algn="l" rtl="0" eaLnBrk="1" fontAlgn="base" hangingPunct="1">
        <a:lnSpc>
          <a:spcPct val="90000"/>
        </a:lnSpc>
        <a:spcBef>
          <a:spcPct val="0"/>
        </a:spcBef>
        <a:spcAft>
          <a:spcPct val="0"/>
        </a:spcAft>
        <a:defRPr sz="3600" b="1">
          <a:solidFill>
            <a:srgbClr val="F19705"/>
          </a:solidFill>
          <a:latin typeface="Verdana" pitchFamily="34" charset="0"/>
        </a:defRPr>
      </a:lvl3pPr>
      <a:lvl4pPr algn="l" rtl="0" eaLnBrk="1" fontAlgn="base" hangingPunct="1">
        <a:lnSpc>
          <a:spcPct val="90000"/>
        </a:lnSpc>
        <a:spcBef>
          <a:spcPct val="0"/>
        </a:spcBef>
        <a:spcAft>
          <a:spcPct val="0"/>
        </a:spcAft>
        <a:defRPr sz="3600" b="1">
          <a:solidFill>
            <a:srgbClr val="F19705"/>
          </a:solidFill>
          <a:latin typeface="Verdana" pitchFamily="34" charset="0"/>
        </a:defRPr>
      </a:lvl4pPr>
      <a:lvl5pPr algn="l" rtl="0" eaLnBrk="1" fontAlgn="base" hangingPunct="1">
        <a:lnSpc>
          <a:spcPct val="90000"/>
        </a:lnSpc>
        <a:spcBef>
          <a:spcPct val="0"/>
        </a:spcBef>
        <a:spcAft>
          <a:spcPct val="0"/>
        </a:spcAft>
        <a:defRPr sz="3600" b="1">
          <a:solidFill>
            <a:srgbClr val="F19705"/>
          </a:solidFill>
          <a:latin typeface="Verdana" pitchFamily="34" charset="0"/>
        </a:defRPr>
      </a:lvl5pPr>
      <a:lvl6pPr marL="457200" algn="l" rtl="0" eaLnBrk="1" fontAlgn="base" hangingPunct="1">
        <a:lnSpc>
          <a:spcPct val="90000"/>
        </a:lnSpc>
        <a:spcBef>
          <a:spcPct val="0"/>
        </a:spcBef>
        <a:spcAft>
          <a:spcPct val="0"/>
        </a:spcAft>
        <a:defRPr sz="3600" b="1">
          <a:solidFill>
            <a:srgbClr val="333333"/>
          </a:solidFill>
          <a:latin typeface="Verdana" pitchFamily="34" charset="0"/>
        </a:defRPr>
      </a:lvl6pPr>
      <a:lvl7pPr marL="914400" algn="l" rtl="0" eaLnBrk="1" fontAlgn="base" hangingPunct="1">
        <a:lnSpc>
          <a:spcPct val="90000"/>
        </a:lnSpc>
        <a:spcBef>
          <a:spcPct val="0"/>
        </a:spcBef>
        <a:spcAft>
          <a:spcPct val="0"/>
        </a:spcAft>
        <a:defRPr sz="3600" b="1">
          <a:solidFill>
            <a:srgbClr val="333333"/>
          </a:solidFill>
          <a:latin typeface="Verdana" pitchFamily="34" charset="0"/>
        </a:defRPr>
      </a:lvl7pPr>
      <a:lvl8pPr marL="1371600" algn="l" rtl="0" eaLnBrk="1" fontAlgn="base" hangingPunct="1">
        <a:lnSpc>
          <a:spcPct val="90000"/>
        </a:lnSpc>
        <a:spcBef>
          <a:spcPct val="0"/>
        </a:spcBef>
        <a:spcAft>
          <a:spcPct val="0"/>
        </a:spcAft>
        <a:defRPr sz="3600" b="1">
          <a:solidFill>
            <a:srgbClr val="333333"/>
          </a:solidFill>
          <a:latin typeface="Verdana" pitchFamily="34" charset="0"/>
        </a:defRPr>
      </a:lvl8pPr>
      <a:lvl9pPr marL="1828800" algn="l" rtl="0" eaLnBrk="1" fontAlgn="base" hangingPunct="1">
        <a:lnSpc>
          <a:spcPct val="90000"/>
        </a:lnSpc>
        <a:spcBef>
          <a:spcPct val="0"/>
        </a:spcBef>
        <a:spcAft>
          <a:spcPct val="0"/>
        </a:spcAft>
        <a:defRPr sz="3600" b="1">
          <a:solidFill>
            <a:srgbClr val="333333"/>
          </a:solidFill>
          <a:latin typeface="Verdana" pitchFamily="34" charset="0"/>
        </a:defRPr>
      </a:lvl9pPr>
    </p:titleStyle>
    <p:bodyStyle>
      <a:lvl1pPr marL="342900" indent="-342900" algn="l" rtl="0" eaLnBrk="1" fontAlgn="base" hangingPunct="1">
        <a:spcBef>
          <a:spcPct val="20000"/>
        </a:spcBef>
        <a:spcAft>
          <a:spcPts val="600"/>
        </a:spcAft>
        <a:buClr>
          <a:srgbClr val="38647C"/>
        </a:buClr>
        <a:buSzPct val="70000"/>
        <a:buFont typeface="Verdana" panose="020B0604030504040204" pitchFamily="34" charset="0"/>
        <a:buChar char="›"/>
        <a:defRPr sz="2400">
          <a:solidFill>
            <a:schemeClr val="tx1"/>
          </a:solidFill>
          <a:latin typeface="Lota Grotesque Alt 1" panose="00000500000000000000" pitchFamily="50" charset="0"/>
          <a:ea typeface="+mn-ea"/>
          <a:cs typeface="Calibri" panose="020F0502020204030204" pitchFamily="34" charset="0"/>
        </a:defRPr>
      </a:lvl1pPr>
      <a:lvl2pPr marL="628650" indent="-268288" algn="l" rtl="0" eaLnBrk="1" fontAlgn="base" hangingPunct="1">
        <a:spcBef>
          <a:spcPct val="20000"/>
        </a:spcBef>
        <a:spcAft>
          <a:spcPct val="0"/>
        </a:spcAft>
        <a:buClr>
          <a:srgbClr val="38647C"/>
        </a:buClr>
        <a:buSzPct val="60000"/>
        <a:buFont typeface="Verdana" panose="020B0604030504040204" pitchFamily="34" charset="0"/>
        <a:buChar char="−"/>
        <a:defRPr sz="2000">
          <a:solidFill>
            <a:schemeClr val="tx1"/>
          </a:solidFill>
          <a:latin typeface="Lota Grotesque Alt 1" panose="00000500000000000000" pitchFamily="50" charset="0"/>
          <a:cs typeface="Calibri" panose="020F0502020204030204" pitchFamily="34" charset="0"/>
        </a:defRPr>
      </a:lvl2pPr>
      <a:lvl3pPr marL="1143000" indent="-228600" algn="l" rtl="0" eaLnBrk="1" fontAlgn="base" hangingPunct="1">
        <a:spcBef>
          <a:spcPct val="20000"/>
        </a:spcBef>
        <a:spcAft>
          <a:spcPct val="0"/>
        </a:spcAft>
        <a:buClr>
          <a:srgbClr val="5F5F5F"/>
        </a:buClr>
        <a:buSzPct val="60000"/>
        <a:buFont typeface="Wingdings 2" pitchFamily="18" charset="2"/>
        <a:buChar char="¡"/>
        <a:defRPr sz="2000">
          <a:solidFill>
            <a:schemeClr val="tx1"/>
          </a:solidFill>
          <a:latin typeface="+mn-lt"/>
        </a:defRPr>
      </a:lvl3pPr>
      <a:lvl4pPr marL="1600200" indent="-228600" algn="l" rtl="0" eaLnBrk="1" fontAlgn="base" hangingPunct="1">
        <a:spcBef>
          <a:spcPct val="20000"/>
        </a:spcBef>
        <a:spcAft>
          <a:spcPct val="0"/>
        </a:spcAft>
        <a:buClr>
          <a:srgbClr val="5F5F5F"/>
        </a:buClr>
        <a:buSzPct val="80000"/>
        <a:buChar char="–"/>
        <a:defRPr>
          <a:solidFill>
            <a:schemeClr val="tx1"/>
          </a:solidFill>
          <a:latin typeface="+mn-lt"/>
        </a:defRPr>
      </a:lvl4pPr>
      <a:lvl5pPr marL="2057400" indent="-228600" algn="l" rtl="0" eaLnBrk="1" fontAlgn="base" hangingPunct="1">
        <a:spcBef>
          <a:spcPct val="20000"/>
        </a:spcBef>
        <a:spcAft>
          <a:spcPct val="0"/>
        </a:spcAft>
        <a:buClr>
          <a:srgbClr val="5F5F5F"/>
        </a:buClr>
        <a:buSzPct val="65000"/>
        <a:buFont typeface="Wingdings" pitchFamily="2" charset="2"/>
        <a:buChar char="ü"/>
        <a:defRPr>
          <a:solidFill>
            <a:schemeClr val="tx1"/>
          </a:solidFill>
          <a:latin typeface="+mn-lt"/>
        </a:defRPr>
      </a:lvl5pPr>
      <a:lvl6pPr marL="2514600" indent="-228600" algn="l" rtl="0" eaLnBrk="1" fontAlgn="base" hangingPunct="1">
        <a:spcBef>
          <a:spcPct val="20000"/>
        </a:spcBef>
        <a:spcAft>
          <a:spcPct val="0"/>
        </a:spcAft>
        <a:buClr>
          <a:srgbClr val="5F5F5F"/>
        </a:buClr>
        <a:buSzPct val="65000"/>
        <a:buFont typeface="Wingdings" pitchFamily="2" charset="2"/>
        <a:buChar char="ü"/>
        <a:defRPr>
          <a:solidFill>
            <a:srgbClr val="333333"/>
          </a:solidFill>
          <a:latin typeface="+mn-lt"/>
        </a:defRPr>
      </a:lvl6pPr>
      <a:lvl7pPr marL="2971800" indent="-228600" algn="l" rtl="0" eaLnBrk="1" fontAlgn="base" hangingPunct="1">
        <a:spcBef>
          <a:spcPct val="20000"/>
        </a:spcBef>
        <a:spcAft>
          <a:spcPct val="0"/>
        </a:spcAft>
        <a:buClr>
          <a:srgbClr val="5F5F5F"/>
        </a:buClr>
        <a:buSzPct val="65000"/>
        <a:buFont typeface="Wingdings" pitchFamily="2" charset="2"/>
        <a:buChar char="ü"/>
        <a:defRPr>
          <a:solidFill>
            <a:srgbClr val="333333"/>
          </a:solidFill>
          <a:latin typeface="+mn-lt"/>
        </a:defRPr>
      </a:lvl7pPr>
      <a:lvl8pPr marL="3429000" indent="-228600" algn="l" rtl="0" eaLnBrk="1" fontAlgn="base" hangingPunct="1">
        <a:spcBef>
          <a:spcPct val="20000"/>
        </a:spcBef>
        <a:spcAft>
          <a:spcPct val="0"/>
        </a:spcAft>
        <a:buClr>
          <a:srgbClr val="5F5F5F"/>
        </a:buClr>
        <a:buSzPct val="65000"/>
        <a:buFont typeface="Wingdings" pitchFamily="2" charset="2"/>
        <a:buChar char="ü"/>
        <a:defRPr>
          <a:solidFill>
            <a:srgbClr val="333333"/>
          </a:solidFill>
          <a:latin typeface="+mn-lt"/>
        </a:defRPr>
      </a:lvl8pPr>
      <a:lvl9pPr marL="3886200" indent="-228600" algn="l" rtl="0" eaLnBrk="1" fontAlgn="base" hangingPunct="1">
        <a:spcBef>
          <a:spcPct val="20000"/>
        </a:spcBef>
        <a:spcAft>
          <a:spcPct val="0"/>
        </a:spcAft>
        <a:buClr>
          <a:srgbClr val="5F5F5F"/>
        </a:buClr>
        <a:buSzPct val="65000"/>
        <a:buFont typeface="Wingdings" pitchFamily="2" charset="2"/>
        <a:buChar char="ü"/>
        <a:defRPr>
          <a:solidFill>
            <a:srgbClr val="33333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chemeClr val="bg1"/>
            </a:gs>
            <a:gs pos="100000">
              <a:schemeClr val="bg1"/>
            </a:gs>
          </a:gsLst>
          <a:lin ang="5400000"/>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8536354" y="6436252"/>
            <a:ext cx="2844800" cy="365125"/>
          </a:xfrm>
          <a:prstGeom prst="rect">
            <a:avLst/>
          </a:prstGeom>
        </p:spPr>
        <p:txBody>
          <a:bodyPr vert="horz" lIns="91440" tIns="45720" rIns="91440" bIns="45720" rtlCol="0" anchor="ctr"/>
          <a:lstStyle>
            <a:lvl1pPr algn="r">
              <a:defRPr sz="1800">
                <a:solidFill>
                  <a:schemeClr val="tx1">
                    <a:tint val="75000"/>
                  </a:schemeClr>
                </a:solidFill>
                <a:latin typeface="Lota Grotesque Alt 1" panose="00000500000000000000" pitchFamily="50" charset="0"/>
                <a:ea typeface="Verdana" panose="020B0604030504040204" pitchFamily="34" charset="0"/>
                <a:cs typeface="Lota Grotesque Alt 1" panose="00000500000000000000" pitchFamily="50" charset="0"/>
              </a:defRPr>
            </a:lvl1pPr>
          </a:lstStyle>
          <a:p>
            <a:fld id="{1C5C9FE9-8E8A-4237-A028-0547BDB48ABA}" type="slidenum">
              <a:rPr lang="en-GB" smtClean="0"/>
              <a:pPr/>
              <a:t>‹#›</a:t>
            </a:fld>
            <a:endParaRPr lang="en-GB"/>
          </a:p>
        </p:txBody>
      </p:sp>
      <p:sp>
        <p:nvSpPr>
          <p:cNvPr id="8" name="Rectangle 6"/>
          <p:cNvSpPr>
            <a:spLocks noGrp="1" noChangeArrowheads="1"/>
          </p:cNvSpPr>
          <p:nvPr>
            <p:ph type="title"/>
          </p:nvPr>
        </p:nvSpPr>
        <p:spPr bwMode="auto">
          <a:xfrm>
            <a:off x="313201" y="1537568"/>
            <a:ext cx="11324658" cy="62167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Presentation slides</a:t>
            </a:r>
            <a:endParaRPr lang="en-GB"/>
          </a:p>
        </p:txBody>
      </p:sp>
      <p:sp>
        <p:nvSpPr>
          <p:cNvPr id="9" name="Rectangle 7"/>
          <p:cNvSpPr>
            <a:spLocks noGrp="1" noChangeArrowheads="1"/>
          </p:cNvSpPr>
          <p:nvPr>
            <p:ph type="body" idx="1"/>
          </p:nvPr>
        </p:nvSpPr>
        <p:spPr bwMode="auto">
          <a:xfrm>
            <a:off x="313200" y="2159247"/>
            <a:ext cx="11324658" cy="417349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p:txBody>
      </p:sp>
      <p:pic>
        <p:nvPicPr>
          <p:cNvPr id="6" name="Picture 5" descr="A logo with text on it&#10;&#10;AI-generated content may be incorrect.">
            <a:extLst>
              <a:ext uri="{FF2B5EF4-FFF2-40B4-BE49-F238E27FC236}">
                <a16:creationId xmlns:a16="http://schemas.microsoft.com/office/drawing/2014/main" id="{F86CC0BE-158D-3547-4FE2-DF57DC18B9D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12778"/>
            <a:ext cx="12192000" cy="1626108"/>
          </a:xfrm>
          <a:prstGeom prst="rect">
            <a:avLst/>
          </a:prstGeom>
        </p:spPr>
      </p:pic>
    </p:spTree>
    <p:extLst>
      <p:ext uri="{BB962C8B-B14F-4D97-AF65-F5344CB8AC3E}">
        <p14:creationId xmlns:p14="http://schemas.microsoft.com/office/powerpoint/2010/main" val="3898642209"/>
      </p:ext>
    </p:extLst>
  </p:cSld>
  <p:clrMap bg1="lt1" tx1="dk1" bg2="lt2" tx2="dk2" accent1="accent1" accent2="accent2" accent3="accent3" accent4="accent4" accent5="accent5" accent6="accent6" hlink="hlink" folHlink="folHlink"/>
  <p:sldLayoutIdLst>
    <p:sldLayoutId id="2147484181" r:id="rId1"/>
    <p:sldLayoutId id="2147484185" r:id="rId2"/>
    <p:sldLayoutId id="2147484182" r:id="rId3"/>
    <p:sldLayoutId id="2147484183" r:id="rId4"/>
  </p:sldLayoutIdLst>
  <p:transition/>
  <p:hf hdr="0" dt="0"/>
  <p:txStyles>
    <p:titleStyle>
      <a:lvl1pPr algn="l" rtl="0" eaLnBrk="1" fontAlgn="base" hangingPunct="1">
        <a:lnSpc>
          <a:spcPct val="90000"/>
        </a:lnSpc>
        <a:spcBef>
          <a:spcPct val="0"/>
        </a:spcBef>
        <a:spcAft>
          <a:spcPct val="0"/>
        </a:spcAft>
        <a:defRPr lang="en-GB" sz="2800" b="1" dirty="0">
          <a:solidFill>
            <a:srgbClr val="38647C"/>
          </a:solidFill>
          <a:latin typeface="Lota Grotesque Alt 1 Bold" panose="00000800000000000000" pitchFamily="50" charset="0"/>
          <a:ea typeface="+mj-ea"/>
          <a:cs typeface="Calibri" panose="020F0502020204030204" pitchFamily="34" charset="0"/>
        </a:defRPr>
      </a:lvl1pPr>
      <a:lvl2pPr algn="l" rtl="0" eaLnBrk="1" fontAlgn="base" hangingPunct="1">
        <a:lnSpc>
          <a:spcPct val="90000"/>
        </a:lnSpc>
        <a:spcBef>
          <a:spcPct val="0"/>
        </a:spcBef>
        <a:spcAft>
          <a:spcPct val="0"/>
        </a:spcAft>
        <a:defRPr sz="3600" b="1">
          <a:solidFill>
            <a:srgbClr val="F19705"/>
          </a:solidFill>
          <a:latin typeface="Verdana" pitchFamily="34" charset="0"/>
        </a:defRPr>
      </a:lvl2pPr>
      <a:lvl3pPr algn="l" rtl="0" eaLnBrk="1" fontAlgn="base" hangingPunct="1">
        <a:lnSpc>
          <a:spcPct val="90000"/>
        </a:lnSpc>
        <a:spcBef>
          <a:spcPct val="0"/>
        </a:spcBef>
        <a:spcAft>
          <a:spcPct val="0"/>
        </a:spcAft>
        <a:defRPr sz="3600" b="1">
          <a:solidFill>
            <a:srgbClr val="F19705"/>
          </a:solidFill>
          <a:latin typeface="Verdana" pitchFamily="34" charset="0"/>
        </a:defRPr>
      </a:lvl3pPr>
      <a:lvl4pPr algn="l" rtl="0" eaLnBrk="1" fontAlgn="base" hangingPunct="1">
        <a:lnSpc>
          <a:spcPct val="90000"/>
        </a:lnSpc>
        <a:spcBef>
          <a:spcPct val="0"/>
        </a:spcBef>
        <a:spcAft>
          <a:spcPct val="0"/>
        </a:spcAft>
        <a:defRPr sz="3600" b="1">
          <a:solidFill>
            <a:srgbClr val="F19705"/>
          </a:solidFill>
          <a:latin typeface="Verdana" pitchFamily="34" charset="0"/>
        </a:defRPr>
      </a:lvl4pPr>
      <a:lvl5pPr algn="l" rtl="0" eaLnBrk="1" fontAlgn="base" hangingPunct="1">
        <a:lnSpc>
          <a:spcPct val="90000"/>
        </a:lnSpc>
        <a:spcBef>
          <a:spcPct val="0"/>
        </a:spcBef>
        <a:spcAft>
          <a:spcPct val="0"/>
        </a:spcAft>
        <a:defRPr sz="3600" b="1">
          <a:solidFill>
            <a:srgbClr val="F19705"/>
          </a:solidFill>
          <a:latin typeface="Verdana" pitchFamily="34" charset="0"/>
        </a:defRPr>
      </a:lvl5pPr>
      <a:lvl6pPr marL="457200" algn="l" rtl="0" eaLnBrk="1" fontAlgn="base" hangingPunct="1">
        <a:lnSpc>
          <a:spcPct val="90000"/>
        </a:lnSpc>
        <a:spcBef>
          <a:spcPct val="0"/>
        </a:spcBef>
        <a:spcAft>
          <a:spcPct val="0"/>
        </a:spcAft>
        <a:defRPr sz="3600" b="1">
          <a:solidFill>
            <a:srgbClr val="333333"/>
          </a:solidFill>
          <a:latin typeface="Verdana" pitchFamily="34" charset="0"/>
        </a:defRPr>
      </a:lvl6pPr>
      <a:lvl7pPr marL="914400" algn="l" rtl="0" eaLnBrk="1" fontAlgn="base" hangingPunct="1">
        <a:lnSpc>
          <a:spcPct val="90000"/>
        </a:lnSpc>
        <a:spcBef>
          <a:spcPct val="0"/>
        </a:spcBef>
        <a:spcAft>
          <a:spcPct val="0"/>
        </a:spcAft>
        <a:defRPr sz="3600" b="1">
          <a:solidFill>
            <a:srgbClr val="333333"/>
          </a:solidFill>
          <a:latin typeface="Verdana" pitchFamily="34" charset="0"/>
        </a:defRPr>
      </a:lvl7pPr>
      <a:lvl8pPr marL="1371600" algn="l" rtl="0" eaLnBrk="1" fontAlgn="base" hangingPunct="1">
        <a:lnSpc>
          <a:spcPct val="90000"/>
        </a:lnSpc>
        <a:spcBef>
          <a:spcPct val="0"/>
        </a:spcBef>
        <a:spcAft>
          <a:spcPct val="0"/>
        </a:spcAft>
        <a:defRPr sz="3600" b="1">
          <a:solidFill>
            <a:srgbClr val="333333"/>
          </a:solidFill>
          <a:latin typeface="Verdana" pitchFamily="34" charset="0"/>
        </a:defRPr>
      </a:lvl8pPr>
      <a:lvl9pPr marL="1828800" algn="l" rtl="0" eaLnBrk="1" fontAlgn="base" hangingPunct="1">
        <a:lnSpc>
          <a:spcPct val="90000"/>
        </a:lnSpc>
        <a:spcBef>
          <a:spcPct val="0"/>
        </a:spcBef>
        <a:spcAft>
          <a:spcPct val="0"/>
        </a:spcAft>
        <a:defRPr sz="3600" b="1">
          <a:solidFill>
            <a:srgbClr val="333333"/>
          </a:solidFill>
          <a:latin typeface="Verdana" pitchFamily="34" charset="0"/>
        </a:defRPr>
      </a:lvl9pPr>
    </p:titleStyle>
    <p:bodyStyle>
      <a:lvl1pPr marL="342900" indent="-342900" algn="l" rtl="0" eaLnBrk="1" fontAlgn="base" hangingPunct="1">
        <a:spcBef>
          <a:spcPct val="20000"/>
        </a:spcBef>
        <a:spcAft>
          <a:spcPts val="600"/>
        </a:spcAft>
        <a:buClr>
          <a:srgbClr val="38647C"/>
        </a:buClr>
        <a:buSzPct val="70000"/>
        <a:buFont typeface="Verdana" panose="020B0604030504040204" pitchFamily="34" charset="0"/>
        <a:buChar char="›"/>
        <a:defRPr sz="2400">
          <a:solidFill>
            <a:schemeClr val="tx1"/>
          </a:solidFill>
          <a:latin typeface="Lota Grotesque Alt 1" panose="00000500000000000000" pitchFamily="50" charset="0"/>
          <a:ea typeface="+mn-ea"/>
          <a:cs typeface="Calibri" panose="020F0502020204030204" pitchFamily="34" charset="0"/>
        </a:defRPr>
      </a:lvl1pPr>
      <a:lvl2pPr marL="742950" indent="-285750" algn="l" rtl="0" eaLnBrk="1" fontAlgn="base" hangingPunct="1">
        <a:spcBef>
          <a:spcPct val="20000"/>
        </a:spcBef>
        <a:spcAft>
          <a:spcPct val="0"/>
        </a:spcAft>
        <a:buClr>
          <a:srgbClr val="38647C"/>
        </a:buClr>
        <a:buSzPct val="60000"/>
        <a:buFont typeface="Verdana" panose="020B0604030504040204" pitchFamily="34" charset="0"/>
        <a:buChar char="−"/>
        <a:defRPr sz="2000">
          <a:solidFill>
            <a:schemeClr val="tx1"/>
          </a:solidFill>
          <a:latin typeface="Lota Grotesque Alt 1" panose="00000500000000000000" pitchFamily="50" charset="0"/>
          <a:cs typeface="Calibri" panose="020F0502020204030204" pitchFamily="34" charset="0"/>
        </a:defRPr>
      </a:lvl2pPr>
      <a:lvl3pPr marL="1143000" indent="-228600" algn="l" rtl="0" eaLnBrk="1" fontAlgn="base" hangingPunct="1">
        <a:spcBef>
          <a:spcPct val="20000"/>
        </a:spcBef>
        <a:spcAft>
          <a:spcPct val="0"/>
        </a:spcAft>
        <a:buClr>
          <a:srgbClr val="5F5F5F"/>
        </a:buClr>
        <a:buSzPct val="60000"/>
        <a:buFont typeface="Wingdings 2" pitchFamily="18" charset="2"/>
        <a:buChar char="¡"/>
        <a:defRPr sz="2000">
          <a:solidFill>
            <a:schemeClr val="tx1"/>
          </a:solidFill>
          <a:latin typeface="+mn-lt"/>
        </a:defRPr>
      </a:lvl3pPr>
      <a:lvl4pPr marL="1600200" indent="-228600" algn="l" rtl="0" eaLnBrk="1" fontAlgn="base" hangingPunct="1">
        <a:spcBef>
          <a:spcPct val="20000"/>
        </a:spcBef>
        <a:spcAft>
          <a:spcPct val="0"/>
        </a:spcAft>
        <a:buClr>
          <a:srgbClr val="5F5F5F"/>
        </a:buClr>
        <a:buSzPct val="80000"/>
        <a:buChar char="–"/>
        <a:defRPr>
          <a:solidFill>
            <a:schemeClr val="tx1"/>
          </a:solidFill>
          <a:latin typeface="+mn-lt"/>
        </a:defRPr>
      </a:lvl4pPr>
      <a:lvl5pPr marL="2057400" indent="-228600" algn="l" rtl="0" eaLnBrk="1" fontAlgn="base" hangingPunct="1">
        <a:spcBef>
          <a:spcPct val="20000"/>
        </a:spcBef>
        <a:spcAft>
          <a:spcPct val="0"/>
        </a:spcAft>
        <a:buClr>
          <a:srgbClr val="5F5F5F"/>
        </a:buClr>
        <a:buSzPct val="65000"/>
        <a:buFont typeface="Wingdings" pitchFamily="2" charset="2"/>
        <a:buChar char="ü"/>
        <a:defRPr>
          <a:solidFill>
            <a:schemeClr val="tx1"/>
          </a:solidFill>
          <a:latin typeface="+mn-lt"/>
        </a:defRPr>
      </a:lvl5pPr>
      <a:lvl6pPr marL="2514600" indent="-228600" algn="l" rtl="0" eaLnBrk="1" fontAlgn="base" hangingPunct="1">
        <a:spcBef>
          <a:spcPct val="20000"/>
        </a:spcBef>
        <a:spcAft>
          <a:spcPct val="0"/>
        </a:spcAft>
        <a:buClr>
          <a:srgbClr val="5F5F5F"/>
        </a:buClr>
        <a:buSzPct val="65000"/>
        <a:buFont typeface="Wingdings" pitchFamily="2" charset="2"/>
        <a:buChar char="ü"/>
        <a:defRPr>
          <a:solidFill>
            <a:srgbClr val="333333"/>
          </a:solidFill>
          <a:latin typeface="+mn-lt"/>
        </a:defRPr>
      </a:lvl6pPr>
      <a:lvl7pPr marL="2971800" indent="-228600" algn="l" rtl="0" eaLnBrk="1" fontAlgn="base" hangingPunct="1">
        <a:spcBef>
          <a:spcPct val="20000"/>
        </a:spcBef>
        <a:spcAft>
          <a:spcPct val="0"/>
        </a:spcAft>
        <a:buClr>
          <a:srgbClr val="5F5F5F"/>
        </a:buClr>
        <a:buSzPct val="65000"/>
        <a:buFont typeface="Wingdings" pitchFamily="2" charset="2"/>
        <a:buChar char="ü"/>
        <a:defRPr>
          <a:solidFill>
            <a:srgbClr val="333333"/>
          </a:solidFill>
          <a:latin typeface="+mn-lt"/>
        </a:defRPr>
      </a:lvl7pPr>
      <a:lvl8pPr marL="3429000" indent="-228600" algn="l" rtl="0" eaLnBrk="1" fontAlgn="base" hangingPunct="1">
        <a:spcBef>
          <a:spcPct val="20000"/>
        </a:spcBef>
        <a:spcAft>
          <a:spcPct val="0"/>
        </a:spcAft>
        <a:buClr>
          <a:srgbClr val="5F5F5F"/>
        </a:buClr>
        <a:buSzPct val="65000"/>
        <a:buFont typeface="Wingdings" pitchFamily="2" charset="2"/>
        <a:buChar char="ü"/>
        <a:defRPr>
          <a:solidFill>
            <a:srgbClr val="333333"/>
          </a:solidFill>
          <a:latin typeface="+mn-lt"/>
        </a:defRPr>
      </a:lvl8pPr>
      <a:lvl9pPr marL="3886200" indent="-228600" algn="l" rtl="0" eaLnBrk="1" fontAlgn="base" hangingPunct="1">
        <a:spcBef>
          <a:spcPct val="20000"/>
        </a:spcBef>
        <a:spcAft>
          <a:spcPct val="0"/>
        </a:spcAft>
        <a:buClr>
          <a:srgbClr val="5F5F5F"/>
        </a:buClr>
        <a:buSzPct val="65000"/>
        <a:buFont typeface="Wingdings" pitchFamily="2" charset="2"/>
        <a:buChar char="ü"/>
        <a:defRPr>
          <a:solidFill>
            <a:srgbClr val="33333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doi.org/10.1002/dev.22450" TargetMode="External"/><Relationship Id="rId7" Type="http://schemas.openxmlformats.org/officeDocument/2006/relationships/hyperlink" Target="https://doi.org/10.1016/j.obhdp.2016.04.006"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hyperlink" Target="https://doi.org/10.3389/fnint.2022.871227" TargetMode="External"/><Relationship Id="rId5" Type="http://schemas.openxmlformats.org/officeDocument/2006/relationships/hyperlink" Target="https://www.polyvagalinstitute.org/whatispolyvagaltheory" TargetMode="External"/><Relationship Id="rId4" Type="http://schemas.openxmlformats.org/officeDocument/2006/relationships/hyperlink" Target="http://doi.org/10.1097/PCC.0b013e3181a3183a"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merriam-webster.com/dictionary/conversation"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polyvagalinstitute.org/whatispolyvagaltheory"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51DAEF-D6AA-3687-2716-1F106A0B70FF}"/>
              </a:ext>
            </a:extLst>
          </p:cNvPr>
          <p:cNvSpPr>
            <a:spLocks noGrp="1"/>
          </p:cNvSpPr>
          <p:nvPr>
            <p:ph type="sldNum" sz="quarter" idx="10"/>
          </p:nvPr>
        </p:nvSpPr>
        <p:spPr/>
        <p:txBody>
          <a:bodyPr/>
          <a:lstStyle/>
          <a:p>
            <a:fld id="{1C5C9FE9-8E8A-4237-A028-0547BDB48ABA}" type="slidenum">
              <a:rPr lang="en-GB" smtClean="0"/>
              <a:pPr/>
              <a:t>1</a:t>
            </a:fld>
            <a:endParaRPr lang="en-GB"/>
          </a:p>
        </p:txBody>
      </p:sp>
      <p:sp>
        <p:nvSpPr>
          <p:cNvPr id="3" name="Text Placeholder 2">
            <a:extLst>
              <a:ext uri="{FF2B5EF4-FFF2-40B4-BE49-F238E27FC236}">
                <a16:creationId xmlns:a16="http://schemas.microsoft.com/office/drawing/2014/main" id="{6B46FA56-332B-3B3B-7E72-2D5508050846}"/>
              </a:ext>
            </a:extLst>
          </p:cNvPr>
          <p:cNvSpPr>
            <a:spLocks noGrp="1"/>
          </p:cNvSpPr>
          <p:nvPr>
            <p:ph type="body" sz="quarter" idx="11"/>
          </p:nvPr>
        </p:nvSpPr>
        <p:spPr>
          <a:xfrm>
            <a:off x="325849" y="2999344"/>
            <a:ext cx="5734049" cy="1506537"/>
          </a:xfrm>
        </p:spPr>
        <p:txBody>
          <a:bodyPr/>
          <a:lstStyle/>
          <a:p>
            <a:pPr>
              <a:spcBef>
                <a:spcPts val="0"/>
              </a:spcBef>
              <a:spcAft>
                <a:spcPts val="0"/>
              </a:spcAft>
            </a:pPr>
            <a:r>
              <a:rPr lang="en-GB" dirty="0"/>
              <a:t>Facilitators </a:t>
            </a:r>
          </a:p>
          <a:p>
            <a:endParaRPr lang="en-GB" dirty="0"/>
          </a:p>
        </p:txBody>
      </p:sp>
      <p:sp>
        <p:nvSpPr>
          <p:cNvPr id="4" name="Title 3">
            <a:extLst>
              <a:ext uri="{FF2B5EF4-FFF2-40B4-BE49-F238E27FC236}">
                <a16:creationId xmlns:a16="http://schemas.microsoft.com/office/drawing/2014/main" id="{9DE19014-E358-B02C-8E09-D24A971E8BA9}"/>
              </a:ext>
            </a:extLst>
          </p:cNvPr>
          <p:cNvSpPr>
            <a:spLocks noGrp="1"/>
          </p:cNvSpPr>
          <p:nvPr>
            <p:ph type="title"/>
          </p:nvPr>
        </p:nvSpPr>
        <p:spPr>
          <a:xfrm>
            <a:off x="325849" y="1898845"/>
            <a:ext cx="11328438" cy="690589"/>
          </a:xfrm>
        </p:spPr>
        <p:txBody>
          <a:bodyPr/>
          <a:lstStyle/>
          <a:p>
            <a:r>
              <a:rPr lang="en-GB" dirty="0">
                <a:latin typeface="Lota Grotesque Alt 1 Bold"/>
                <a:cs typeface="Calibri"/>
              </a:rPr>
              <a:t>Challenging Conversations in Family and Group Conferencing for Adults</a:t>
            </a:r>
            <a:endParaRPr lang="en-GB" dirty="0"/>
          </a:p>
        </p:txBody>
      </p:sp>
    </p:spTree>
    <p:extLst>
      <p:ext uri="{BB962C8B-B14F-4D97-AF65-F5344CB8AC3E}">
        <p14:creationId xmlns:p14="http://schemas.microsoft.com/office/powerpoint/2010/main" val="264985782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726BB-E15D-1087-9765-A05CDB94DBA8}"/>
              </a:ext>
            </a:extLst>
          </p:cNvPr>
          <p:cNvSpPr>
            <a:spLocks noGrp="1"/>
          </p:cNvSpPr>
          <p:nvPr>
            <p:ph type="title"/>
          </p:nvPr>
        </p:nvSpPr>
        <p:spPr/>
        <p:txBody>
          <a:bodyPr/>
          <a:lstStyle/>
          <a:p>
            <a:r>
              <a:rPr lang="en-GB" dirty="0"/>
              <a:t>Maintaining and encouraging assertiveness</a:t>
            </a:r>
          </a:p>
        </p:txBody>
      </p:sp>
      <p:sp>
        <p:nvSpPr>
          <p:cNvPr id="5" name="Slide Number Placeholder 4">
            <a:extLst>
              <a:ext uri="{FF2B5EF4-FFF2-40B4-BE49-F238E27FC236}">
                <a16:creationId xmlns:a16="http://schemas.microsoft.com/office/drawing/2014/main" id="{C30EAD3A-76A9-E759-BB14-9AE55E2C4C60}"/>
              </a:ext>
            </a:extLst>
          </p:cNvPr>
          <p:cNvSpPr>
            <a:spLocks noGrp="1"/>
          </p:cNvSpPr>
          <p:nvPr>
            <p:ph type="sldNum" sz="quarter" idx="4"/>
          </p:nvPr>
        </p:nvSpPr>
        <p:spPr/>
        <p:txBody>
          <a:bodyPr/>
          <a:lstStyle/>
          <a:p>
            <a:fld id="{1C5C9FE9-8E8A-4237-A028-0547BDB48ABA}" type="slidenum">
              <a:rPr lang="en-GB" smtClean="0"/>
              <a:pPr/>
              <a:t>10</a:t>
            </a:fld>
            <a:endParaRPr lang="en-GB"/>
          </a:p>
        </p:txBody>
      </p:sp>
      <p:sp>
        <p:nvSpPr>
          <p:cNvPr id="6" name="Content Placeholder 3">
            <a:extLst>
              <a:ext uri="{FF2B5EF4-FFF2-40B4-BE49-F238E27FC236}">
                <a16:creationId xmlns:a16="http://schemas.microsoft.com/office/drawing/2014/main" id="{14F004C7-5D02-2554-0926-1693C6F949F4}"/>
              </a:ext>
            </a:extLst>
          </p:cNvPr>
          <p:cNvSpPr txBox="1">
            <a:spLocks/>
          </p:cNvSpPr>
          <p:nvPr/>
        </p:nvSpPr>
        <p:spPr bwMode="auto">
          <a:xfrm>
            <a:off x="5010268" y="2520262"/>
            <a:ext cx="6492964" cy="46198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ts val="600"/>
              </a:spcAft>
              <a:buClr>
                <a:srgbClr val="38647C"/>
              </a:buClr>
              <a:buSzPct val="70000"/>
              <a:buFont typeface="Verdana" panose="020B0604030504040204" pitchFamily="34" charset="0"/>
              <a:buChar char="›"/>
              <a:defRPr sz="2400" baseline="0">
                <a:solidFill>
                  <a:schemeClr val="tx1"/>
                </a:solidFill>
                <a:latin typeface="Lota Grotesque Alt 1" panose="00000500000000000000" pitchFamily="50" charset="0"/>
                <a:ea typeface="+mn-ea"/>
                <a:cs typeface="Calibri" panose="020F0502020204030204" pitchFamily="34" charset="0"/>
              </a:defRPr>
            </a:lvl1pPr>
            <a:lvl2pPr marL="703262" indent="-342900" algn="l" rtl="0" eaLnBrk="1" fontAlgn="base" hangingPunct="1">
              <a:spcBef>
                <a:spcPct val="20000"/>
              </a:spcBef>
              <a:spcAft>
                <a:spcPct val="0"/>
              </a:spcAft>
              <a:buClr>
                <a:srgbClr val="38647C"/>
              </a:buClr>
              <a:buSzPct val="60000"/>
              <a:buFont typeface="Verdana" panose="020B0604030504040204" pitchFamily="34" charset="0"/>
              <a:buChar char="−"/>
              <a:defRPr lang="en-US" sz="2000" dirty="0" smtClean="0">
                <a:solidFill>
                  <a:schemeClr val="tx1"/>
                </a:solidFill>
                <a:latin typeface="+mn-lt"/>
                <a:cs typeface="Calibri" panose="020F0502020204030204" pitchFamily="34" charset="0"/>
              </a:defRPr>
            </a:lvl2pPr>
            <a:lvl3pPr marL="1143000" indent="-228600" algn="l" rtl="0" eaLnBrk="1" fontAlgn="base" hangingPunct="1">
              <a:spcBef>
                <a:spcPct val="20000"/>
              </a:spcBef>
              <a:spcAft>
                <a:spcPct val="0"/>
              </a:spcAft>
              <a:buClr>
                <a:srgbClr val="5F5F5F"/>
              </a:buClr>
              <a:buSzPct val="60000"/>
              <a:buFont typeface="Wingdings 2" pitchFamily="18" charset="2"/>
              <a:buChar char="¡"/>
              <a:defRPr sz="2000" baseline="0">
                <a:solidFill>
                  <a:schemeClr val="tx1"/>
                </a:solidFill>
                <a:latin typeface="+mn-lt"/>
              </a:defRPr>
            </a:lvl3pPr>
            <a:lvl4pPr marL="1600200" indent="-228600" algn="l" rtl="0" eaLnBrk="1" fontAlgn="base" hangingPunct="1">
              <a:spcBef>
                <a:spcPct val="20000"/>
              </a:spcBef>
              <a:spcAft>
                <a:spcPct val="0"/>
              </a:spcAft>
              <a:buClr>
                <a:srgbClr val="5F5F5F"/>
              </a:buClr>
              <a:buSzPct val="80000"/>
              <a:buChar char="–"/>
              <a:defRPr sz="1800" baseline="0">
                <a:solidFill>
                  <a:schemeClr val="tx1"/>
                </a:solidFill>
                <a:latin typeface="+mn-lt"/>
              </a:defRPr>
            </a:lvl4pPr>
            <a:lvl5pPr marL="2057400" indent="-228600" algn="l" rtl="0" eaLnBrk="1" fontAlgn="base" hangingPunct="1">
              <a:spcBef>
                <a:spcPct val="20000"/>
              </a:spcBef>
              <a:spcAft>
                <a:spcPct val="0"/>
              </a:spcAft>
              <a:buClr>
                <a:srgbClr val="5F5F5F"/>
              </a:buClr>
              <a:buSzPct val="65000"/>
              <a:buFont typeface="Wingdings" pitchFamily="2" charset="2"/>
              <a:buChar char="ü"/>
              <a:defRPr sz="1800" baseline="0">
                <a:solidFill>
                  <a:schemeClr val="tx1"/>
                </a:solidFill>
                <a:latin typeface="+mn-lt"/>
              </a:defRPr>
            </a:lvl5pPr>
            <a:lvl6pPr marL="2514600" indent="-228600" algn="l" rtl="0" eaLnBrk="1" fontAlgn="base" hangingPunct="1">
              <a:spcBef>
                <a:spcPct val="20000"/>
              </a:spcBef>
              <a:spcAft>
                <a:spcPct val="0"/>
              </a:spcAft>
              <a:buClr>
                <a:srgbClr val="5F5F5F"/>
              </a:buClr>
              <a:buSzPct val="65000"/>
              <a:buFont typeface="Wingdings" pitchFamily="2" charset="2"/>
              <a:buChar char="ü"/>
              <a:defRPr sz="1800">
                <a:solidFill>
                  <a:srgbClr val="333333"/>
                </a:solidFill>
                <a:latin typeface="+mn-lt"/>
              </a:defRPr>
            </a:lvl6pPr>
            <a:lvl7pPr marL="2971800" indent="-228600" algn="l" rtl="0" eaLnBrk="1" fontAlgn="base" hangingPunct="1">
              <a:spcBef>
                <a:spcPct val="20000"/>
              </a:spcBef>
              <a:spcAft>
                <a:spcPct val="0"/>
              </a:spcAft>
              <a:buClr>
                <a:srgbClr val="5F5F5F"/>
              </a:buClr>
              <a:buSzPct val="65000"/>
              <a:buFont typeface="Wingdings" pitchFamily="2" charset="2"/>
              <a:buChar char="ü"/>
              <a:defRPr sz="1800">
                <a:solidFill>
                  <a:srgbClr val="333333"/>
                </a:solidFill>
                <a:latin typeface="+mn-lt"/>
              </a:defRPr>
            </a:lvl7pPr>
            <a:lvl8pPr marL="3429000" indent="-228600" algn="l" rtl="0" eaLnBrk="1" fontAlgn="base" hangingPunct="1">
              <a:spcBef>
                <a:spcPct val="20000"/>
              </a:spcBef>
              <a:spcAft>
                <a:spcPct val="0"/>
              </a:spcAft>
              <a:buClr>
                <a:srgbClr val="5F5F5F"/>
              </a:buClr>
              <a:buSzPct val="65000"/>
              <a:buFont typeface="Wingdings" pitchFamily="2" charset="2"/>
              <a:buChar char="ü"/>
              <a:defRPr sz="1800">
                <a:solidFill>
                  <a:srgbClr val="333333"/>
                </a:solidFill>
                <a:latin typeface="+mn-lt"/>
              </a:defRPr>
            </a:lvl8pPr>
            <a:lvl9pPr marL="3886200" indent="-228600" algn="l" rtl="0" eaLnBrk="1" fontAlgn="base" hangingPunct="1">
              <a:spcBef>
                <a:spcPct val="20000"/>
              </a:spcBef>
              <a:spcAft>
                <a:spcPct val="0"/>
              </a:spcAft>
              <a:buClr>
                <a:srgbClr val="5F5F5F"/>
              </a:buClr>
              <a:buSzPct val="65000"/>
              <a:buFont typeface="Wingdings" pitchFamily="2" charset="2"/>
              <a:buChar char="ü"/>
              <a:defRPr sz="1800">
                <a:solidFill>
                  <a:srgbClr val="333333"/>
                </a:solidFill>
                <a:latin typeface="+mn-lt"/>
              </a:defRPr>
            </a:lvl9pPr>
          </a:lstStyle>
          <a:p>
            <a:pPr marL="0" indent="0">
              <a:buFont typeface="Verdana" panose="020B0604030504040204" pitchFamily="34" charset="0"/>
              <a:buNone/>
            </a:pPr>
            <a:r>
              <a:rPr lang="en-GB" i="1" kern="0" dirty="0">
                <a:latin typeface="Lota Grotesque Alt 1"/>
                <a:cs typeface="Calibri"/>
              </a:rPr>
              <a:t>An adaptive style of communication in which individuals express their feelings and needs directly, while maintaining respect for others.</a:t>
            </a:r>
            <a:endParaRPr lang="en-GB" i="1" kern="0" dirty="0">
              <a:cs typeface="Calibri"/>
            </a:endParaRPr>
          </a:p>
          <a:p>
            <a:pPr marL="0" indent="0">
              <a:buFont typeface="Verdana" panose="020B0604030504040204" pitchFamily="34" charset="0"/>
              <a:buNone/>
            </a:pPr>
            <a:r>
              <a:rPr lang="en-GB" i="1" kern="0" dirty="0">
                <a:latin typeface="Lota Grotesque Alt 1"/>
                <a:cs typeface="Calibri"/>
              </a:rPr>
              <a:t>A lack of assertiveness may contribute to depression and anxiety, whereas maladaptive approaches to assertiveness may manifest as aggression.</a:t>
            </a:r>
          </a:p>
          <a:p>
            <a:pPr marL="0" indent="0">
              <a:buFont typeface="Verdana" panose="020B0604030504040204" pitchFamily="34" charset="0"/>
              <a:buNone/>
            </a:pPr>
            <a:endParaRPr lang="en-GB" kern="0" dirty="0">
              <a:latin typeface="Lota Grotesque Alt 1"/>
              <a:cs typeface="Calibri"/>
            </a:endParaRPr>
          </a:p>
          <a:p>
            <a:pPr marL="0" indent="0" algn="r">
              <a:buFont typeface="Verdana" panose="020B0604030504040204" pitchFamily="34" charset="0"/>
              <a:buNone/>
            </a:pPr>
            <a:r>
              <a:rPr lang="en-GB" sz="1800" kern="0" dirty="0">
                <a:solidFill>
                  <a:srgbClr val="9B9FA5"/>
                </a:solidFill>
                <a:latin typeface="Lota Grotesque Alt 1"/>
                <a:ea typeface="Verdana"/>
                <a:cs typeface="Calibri"/>
              </a:rPr>
              <a:t>(APA Dictionary of Psychology, 2018)</a:t>
            </a:r>
          </a:p>
          <a:p>
            <a:pPr marL="360045" lvl="1" algn="r">
              <a:buFont typeface="Verdana" panose="020B0604030504040204" pitchFamily="34" charset="0"/>
              <a:buNone/>
            </a:pPr>
            <a:endParaRPr lang="en-GB" kern="0" dirty="0">
              <a:ea typeface="Verdana"/>
              <a:cs typeface="Calibri"/>
            </a:endParaRPr>
          </a:p>
        </p:txBody>
      </p:sp>
      <p:pic>
        <p:nvPicPr>
          <p:cNvPr id="7" name="Picture 2" descr="persons hand on white round board">
            <a:extLst>
              <a:ext uri="{FF2B5EF4-FFF2-40B4-BE49-F238E27FC236}">
                <a16:creationId xmlns:a16="http://schemas.microsoft.com/office/drawing/2014/main" id="{4E33883C-6972-A675-BADE-5BA07AD0863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30185" y="2406745"/>
            <a:ext cx="3187097" cy="4249463"/>
          </a:xfrm>
          <a:prstGeom prst="rect">
            <a:avLst/>
          </a:prstGeom>
          <a:solidFill>
            <a:srgbClr val="FFFFFF"/>
          </a:solidFill>
        </p:spPr>
      </p:pic>
      <p:sp>
        <p:nvSpPr>
          <p:cNvPr id="8" name="Rounded Rectangular Callout 7">
            <a:extLst>
              <a:ext uri="{FF2B5EF4-FFF2-40B4-BE49-F238E27FC236}">
                <a16:creationId xmlns:a16="http://schemas.microsoft.com/office/drawing/2014/main" id="{D0165C81-1BEF-BC1E-8347-8B5B4F4E298D}"/>
              </a:ext>
            </a:extLst>
          </p:cNvPr>
          <p:cNvSpPr/>
          <p:nvPr/>
        </p:nvSpPr>
        <p:spPr bwMode="auto">
          <a:xfrm>
            <a:off x="4841959" y="2406745"/>
            <a:ext cx="6492966" cy="3377565"/>
          </a:xfrm>
          <a:prstGeom prst="wedgeRoundRectCallout">
            <a:avLst>
              <a:gd name="adj1" fmla="val -5028"/>
              <a:gd name="adj2" fmla="val 61833"/>
              <a:gd name="adj3" fmla="val 16667"/>
            </a:avLst>
          </a:prstGeom>
          <a:noFill/>
          <a:ln>
            <a:solidFill>
              <a:srgbClr val="38647C"/>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none"/>
          <a:lstStyle/>
          <a:p>
            <a:pPr>
              <a:defRPr/>
            </a:pPr>
            <a:endParaRPr lang="en-GB">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63988435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394A9-614C-9123-FB9C-CF5963C75B46}"/>
              </a:ext>
            </a:extLst>
          </p:cNvPr>
          <p:cNvSpPr>
            <a:spLocks noGrp="1"/>
          </p:cNvSpPr>
          <p:nvPr>
            <p:ph type="title"/>
          </p:nvPr>
        </p:nvSpPr>
        <p:spPr/>
        <p:txBody>
          <a:bodyPr/>
          <a:lstStyle/>
          <a:p>
            <a:r>
              <a:rPr lang="en-GB" dirty="0"/>
              <a:t>Conclusion</a:t>
            </a:r>
          </a:p>
        </p:txBody>
      </p:sp>
      <p:sp>
        <p:nvSpPr>
          <p:cNvPr id="3" name="Content Placeholder 2">
            <a:extLst>
              <a:ext uri="{FF2B5EF4-FFF2-40B4-BE49-F238E27FC236}">
                <a16:creationId xmlns:a16="http://schemas.microsoft.com/office/drawing/2014/main" id="{6C23FFCB-1047-83A2-48FF-C168528A38FE}"/>
              </a:ext>
            </a:extLst>
          </p:cNvPr>
          <p:cNvSpPr>
            <a:spLocks noGrp="1"/>
          </p:cNvSpPr>
          <p:nvPr>
            <p:ph sz="half" idx="1"/>
          </p:nvPr>
        </p:nvSpPr>
        <p:spPr>
          <a:xfrm>
            <a:off x="313911" y="2326524"/>
            <a:ext cx="10845701" cy="4249463"/>
          </a:xfrm>
        </p:spPr>
        <p:txBody>
          <a:bodyPr/>
          <a:lstStyle/>
          <a:p>
            <a:r>
              <a:rPr lang="en-GB" dirty="0"/>
              <a:t>As we have explored, difficult conversations and conflict may arise as part of the FGC process. </a:t>
            </a:r>
          </a:p>
          <a:p>
            <a:r>
              <a:rPr lang="en-GB" dirty="0"/>
              <a:t>We have looked at possible frameworks and models that may be useful for practitioners to draw on when part of an FGC process.</a:t>
            </a:r>
          </a:p>
          <a:p>
            <a:r>
              <a:rPr lang="en-GB" dirty="0"/>
              <a:t>But practitioners can also draw on their existing communication skills to build rapport with the referred person and their network.</a:t>
            </a:r>
          </a:p>
          <a:p>
            <a:r>
              <a:rPr lang="en-GB" dirty="0"/>
              <a:t>Key to success here is understanding the role emotions play in the dynamics of the relationships involved in the FGC and that emotions, even negative ones, are important parts of the process.</a:t>
            </a:r>
          </a:p>
          <a:p>
            <a:endParaRPr lang="en-GB" dirty="0"/>
          </a:p>
        </p:txBody>
      </p:sp>
      <p:sp>
        <p:nvSpPr>
          <p:cNvPr id="5" name="Slide Number Placeholder 4">
            <a:extLst>
              <a:ext uri="{FF2B5EF4-FFF2-40B4-BE49-F238E27FC236}">
                <a16:creationId xmlns:a16="http://schemas.microsoft.com/office/drawing/2014/main" id="{8F198C2C-90AE-2861-7FF5-38110A85D2A5}"/>
              </a:ext>
            </a:extLst>
          </p:cNvPr>
          <p:cNvSpPr>
            <a:spLocks noGrp="1"/>
          </p:cNvSpPr>
          <p:nvPr>
            <p:ph type="sldNum" sz="quarter" idx="4"/>
          </p:nvPr>
        </p:nvSpPr>
        <p:spPr/>
        <p:txBody>
          <a:bodyPr/>
          <a:lstStyle/>
          <a:p>
            <a:fld id="{1C5C9FE9-8E8A-4237-A028-0547BDB48ABA}" type="slidenum">
              <a:rPr lang="en-GB" smtClean="0"/>
              <a:pPr/>
              <a:t>11</a:t>
            </a:fld>
            <a:endParaRPr lang="en-GB"/>
          </a:p>
        </p:txBody>
      </p:sp>
    </p:spTree>
    <p:extLst>
      <p:ext uri="{BB962C8B-B14F-4D97-AF65-F5344CB8AC3E}">
        <p14:creationId xmlns:p14="http://schemas.microsoft.com/office/powerpoint/2010/main" val="79138024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References</a:t>
            </a:r>
          </a:p>
        </p:txBody>
      </p:sp>
      <p:sp>
        <p:nvSpPr>
          <p:cNvPr id="2" name="Content Placeholder 1">
            <a:extLst>
              <a:ext uri="{FF2B5EF4-FFF2-40B4-BE49-F238E27FC236}">
                <a16:creationId xmlns:a16="http://schemas.microsoft.com/office/drawing/2014/main" id="{C29A4BB0-4F3F-0EDE-A097-91043479E880}"/>
              </a:ext>
            </a:extLst>
          </p:cNvPr>
          <p:cNvSpPr>
            <a:spLocks noGrp="1"/>
          </p:cNvSpPr>
          <p:nvPr>
            <p:ph idx="1"/>
          </p:nvPr>
        </p:nvSpPr>
        <p:spPr>
          <a:xfrm>
            <a:off x="317280" y="2178806"/>
            <a:ext cx="9719553" cy="4111614"/>
          </a:xfrm>
        </p:spPr>
        <p:txBody>
          <a:bodyPr/>
          <a:lstStyle/>
          <a:p>
            <a:r>
              <a:rPr lang="en-GB" sz="1600" dirty="0" err="1"/>
              <a:t>Manzotti</a:t>
            </a:r>
            <a:r>
              <a:rPr lang="en-GB" sz="1600" dirty="0"/>
              <a:t>, A., Panisi, C., </a:t>
            </a:r>
            <a:r>
              <a:rPr lang="en-GB" sz="1600" dirty="0" err="1"/>
              <a:t>Pivotto</a:t>
            </a:r>
            <a:r>
              <a:rPr lang="en-GB" sz="1600" dirty="0"/>
              <a:t>, M., Vinciguerra, F., Benedet, M., </a:t>
            </a:r>
            <a:r>
              <a:rPr lang="en-GB" sz="1600" dirty="0" err="1"/>
              <a:t>Brazzoli</a:t>
            </a:r>
            <a:r>
              <a:rPr lang="en-GB" sz="1600" dirty="0"/>
              <a:t>, F., Zanni, S., </a:t>
            </a:r>
            <a:r>
              <a:rPr lang="en-GB" sz="1600" dirty="0" err="1"/>
              <a:t>Comassi</a:t>
            </a:r>
            <a:r>
              <a:rPr lang="en-GB" sz="1600" dirty="0"/>
              <a:t>, A., Caputo, S., Cerritelli, F., &amp; Chiera, M. (2024). An in‐depth analysis of the polyvagal theory in light of current findings in neuroscience and clinical research. Developmental Psychobiology, 66(2),​ </a:t>
            </a:r>
            <a:r>
              <a:rPr lang="en-US" sz="1600" u="sng" dirty="0">
                <a:hlinkClick r:id="rId3"/>
              </a:rPr>
              <a:t>https://doi.org/10.1002/dev.22450</a:t>
            </a:r>
            <a:endParaRPr lang="en-GB" sz="1600" dirty="0"/>
          </a:p>
          <a:p>
            <a:r>
              <a:rPr lang="en-GB" sz="1600" dirty="0"/>
              <a:t>Meyer, E. C., Sellers, D. E., Browning, D. M., McGuffie, K., Solomon, M. Z., &amp; Truog, R. D. (2009). </a:t>
            </a:r>
            <a:r>
              <a:rPr lang="en-GB" sz="1600" i="1" dirty="0"/>
              <a:t>Difficult conversations: Improving communication skills and relational abilities in health care. </a:t>
            </a:r>
            <a:r>
              <a:rPr lang="en-GB" sz="1600" i="1" dirty="0" err="1"/>
              <a:t>Pediatric</a:t>
            </a:r>
            <a:r>
              <a:rPr lang="en-GB" sz="1600" i="1" dirty="0"/>
              <a:t> Critical Care Medicine, 10</a:t>
            </a:r>
            <a:r>
              <a:rPr lang="en-GB" sz="1600" dirty="0"/>
              <a:t>(3), 352–359 </a:t>
            </a:r>
            <a:r>
              <a:rPr lang="en-GB" sz="1600" u="sng" dirty="0">
                <a:hlinkClick r:id="rId4"/>
              </a:rPr>
              <a:t>http://doi.org/10.1097/PCC.0b013e3181a3183a</a:t>
            </a:r>
            <a:endParaRPr lang="en-GB" sz="1600" dirty="0"/>
          </a:p>
          <a:p>
            <a:r>
              <a:rPr lang="en-GB" sz="1600" dirty="0"/>
              <a:t>Porges, S. (n.d.) </a:t>
            </a:r>
            <a:r>
              <a:rPr lang="en-GB" sz="1600" i="1" dirty="0"/>
              <a:t>What is Polyvagal Theory? </a:t>
            </a:r>
            <a:r>
              <a:rPr lang="en-GB" sz="1600" dirty="0"/>
              <a:t>Polyvagal Institute. </a:t>
            </a:r>
            <a:r>
              <a:rPr lang="en-GB" sz="1600" u="sng" dirty="0">
                <a:hlinkClick r:id="rId5"/>
              </a:rPr>
              <a:t>https://www.polyvagalinstitute.org/whatispolyvagaltheory</a:t>
            </a:r>
            <a:r>
              <a:rPr lang="en-GB" sz="1600" dirty="0"/>
              <a:t> ​</a:t>
            </a:r>
          </a:p>
          <a:p>
            <a:r>
              <a:rPr lang="en-GB" sz="1600" dirty="0"/>
              <a:t>Porges, S. (2022). Polyvagal Theory: A Science of Safety. Frontiers in Integrative Neuroscience, 16,​ </a:t>
            </a:r>
            <a:r>
              <a:rPr lang="en-US" sz="1600" u="sng" dirty="0">
                <a:hlinkClick r:id="rId6"/>
              </a:rPr>
              <a:t>https://doi.org/10.3389/fnint.2022.871227</a:t>
            </a:r>
            <a:endParaRPr lang="en-US" sz="1600" u="sng" dirty="0"/>
          </a:p>
          <a:p>
            <a:r>
              <a:rPr lang="en-US" sz="1600" dirty="0"/>
              <a:t>Rosenberg, M. B. (2015). </a:t>
            </a:r>
            <a:r>
              <a:rPr lang="en-US" sz="1600" i="1" dirty="0"/>
              <a:t>Non-violent communication: A language of life</a:t>
            </a:r>
            <a:r>
              <a:rPr lang="en-US" sz="1600" dirty="0"/>
              <a:t> (3rd ed.). </a:t>
            </a:r>
            <a:r>
              <a:rPr lang="en-US" sz="1600" dirty="0" err="1"/>
              <a:t>PuddleDancer</a:t>
            </a:r>
            <a:r>
              <a:rPr lang="en-US" sz="1600" dirty="0"/>
              <a:t> Press.</a:t>
            </a:r>
            <a:endParaRPr lang="en-US" sz="1600" u="sng" dirty="0"/>
          </a:p>
          <a:p>
            <a:r>
              <a:rPr lang="en-GB" sz="1600" dirty="0"/>
              <a:t>Steffel, M., Williams, E., </a:t>
            </a:r>
            <a:r>
              <a:rPr lang="en-GB" sz="1600" dirty="0" err="1"/>
              <a:t>Perrmann</a:t>
            </a:r>
            <a:r>
              <a:rPr lang="en-GB" sz="1600" dirty="0"/>
              <a:t>-Graham, J. (2016). Passing the buck: Delegating choices to others to avoid responsibility and blame. </a:t>
            </a:r>
            <a:r>
              <a:rPr lang="en-GB" sz="1600" i="1" dirty="0"/>
              <a:t>Organisational Behaviour and Human Decision Processes, 135, </a:t>
            </a:r>
            <a:r>
              <a:rPr lang="en-GB" sz="1600" dirty="0"/>
              <a:t>32-44. </a:t>
            </a:r>
            <a:r>
              <a:rPr lang="en-GB" sz="1600" u="sng" dirty="0">
                <a:hlinkClick r:id="rId7"/>
              </a:rPr>
              <a:t>https://doi.org/10.1016/j.obhdp.2016.04.006</a:t>
            </a:r>
            <a:endParaRPr lang="en-GB" sz="1600" dirty="0"/>
          </a:p>
          <a:p>
            <a:endParaRPr lang="en-GB" sz="1600" dirty="0"/>
          </a:p>
          <a:p>
            <a:endParaRPr lang="en-GB" sz="1400" dirty="0"/>
          </a:p>
        </p:txBody>
      </p:sp>
      <p:sp>
        <p:nvSpPr>
          <p:cNvPr id="5" name="Slide Number Placeholder 4"/>
          <p:cNvSpPr>
            <a:spLocks noGrp="1"/>
          </p:cNvSpPr>
          <p:nvPr>
            <p:ph type="sldNum" sz="quarter" idx="10"/>
          </p:nvPr>
        </p:nvSpPr>
        <p:spPr/>
        <p:txBody>
          <a:bodyPr/>
          <a:lstStyle/>
          <a:p>
            <a:fld id="{1C5C9FE9-8E8A-4237-A028-0547BDB48ABA}" type="slidenum">
              <a:rPr lang="en-GB" smtClean="0"/>
              <a:pPr/>
              <a:t>12</a:t>
            </a:fld>
            <a:endParaRPr lang="en-GB"/>
          </a:p>
        </p:txBody>
      </p:sp>
      <p:pic>
        <p:nvPicPr>
          <p:cNvPr id="8" name="Content Placeholder 6"/>
          <p:cNvPicPr>
            <a:picLocks noChangeAspect="1"/>
          </p:cNvPicPr>
          <p:nvPr/>
        </p:nvPicPr>
        <p:blipFill>
          <a:blip r:embed="rId8">
            <a:extLst>
              <a:ext uri="{28A0092B-C50C-407E-A947-70E740481C1C}">
                <a14:useLocalDpi xmlns:a14="http://schemas.microsoft.com/office/drawing/2010/main" val="0"/>
              </a:ext>
            </a:extLst>
          </a:blip>
          <a:stretch>
            <a:fillRect/>
          </a:stretch>
        </p:blipFill>
        <p:spPr bwMode="auto">
          <a:xfrm>
            <a:off x="10036833" y="4324919"/>
            <a:ext cx="1965501" cy="1965501"/>
          </a:xfrm>
          <a:prstGeom prst="rect">
            <a:avLst/>
          </a:prstGeom>
          <a:noFill/>
          <a:ln w="9525">
            <a:noFill/>
            <a:miter lim="800000"/>
            <a:headEnd/>
            <a:tailEnd/>
          </a:ln>
        </p:spPr>
      </p:pic>
    </p:spTree>
    <p:extLst>
      <p:ext uri="{BB962C8B-B14F-4D97-AF65-F5344CB8AC3E}">
        <p14:creationId xmlns:p14="http://schemas.microsoft.com/office/powerpoint/2010/main" val="193575189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78A0AD-CA3E-CA1C-91CE-D02002C6C70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734682-FED7-70C6-512D-F8057BC5543E}"/>
              </a:ext>
            </a:extLst>
          </p:cNvPr>
          <p:cNvSpPr>
            <a:spLocks noGrp="1"/>
          </p:cNvSpPr>
          <p:nvPr>
            <p:ph type="sldNum" sz="quarter" idx="10"/>
          </p:nvPr>
        </p:nvSpPr>
        <p:spPr/>
        <p:txBody>
          <a:bodyPr/>
          <a:lstStyle/>
          <a:p>
            <a:fld id="{B230FB2D-6228-4E21-8EA4-AF43349A18F4}" type="slidenum">
              <a:rPr lang="en-GB" smtClean="0"/>
              <a:pPr/>
              <a:t>13</a:t>
            </a:fld>
            <a:endParaRPr lang="en-GB"/>
          </a:p>
        </p:txBody>
      </p:sp>
      <p:sp>
        <p:nvSpPr>
          <p:cNvPr id="7" name="Title 1">
            <a:extLst>
              <a:ext uri="{FF2B5EF4-FFF2-40B4-BE49-F238E27FC236}">
                <a16:creationId xmlns:a16="http://schemas.microsoft.com/office/drawing/2014/main" id="{CE345E56-687A-4433-9870-18C08D9C22EE}"/>
              </a:ext>
            </a:extLst>
          </p:cNvPr>
          <p:cNvSpPr>
            <a:spLocks noGrp="1"/>
          </p:cNvSpPr>
          <p:nvPr>
            <p:ph type="title"/>
          </p:nvPr>
        </p:nvSpPr>
        <p:spPr>
          <a:xfrm>
            <a:off x="317280" y="1706351"/>
            <a:ext cx="11584452" cy="1133605"/>
          </a:xfrm>
        </p:spPr>
        <p:txBody>
          <a:bodyPr/>
          <a:lstStyle/>
          <a:p>
            <a:r>
              <a:rPr lang="en-GB"/>
              <a:t>Thank you </a:t>
            </a:r>
          </a:p>
        </p:txBody>
      </p:sp>
      <p:pic>
        <p:nvPicPr>
          <p:cNvPr id="3" name="Picture 2" descr="A screenshot of a computer&#10;&#10;AI-generated content may be incorrect.">
            <a:extLst>
              <a:ext uri="{FF2B5EF4-FFF2-40B4-BE49-F238E27FC236}">
                <a16:creationId xmlns:a16="http://schemas.microsoft.com/office/drawing/2014/main" id="{98ED0009-4A0E-B103-EBF9-65F3CD460630}"/>
              </a:ext>
            </a:extLst>
          </p:cNvPr>
          <p:cNvPicPr>
            <a:picLocks noChangeAspect="1"/>
          </p:cNvPicPr>
          <p:nvPr/>
        </p:nvPicPr>
        <p:blipFill>
          <a:blip r:embed="rId2">
            <a:extLst>
              <a:ext uri="{28A0092B-C50C-407E-A947-70E740481C1C}">
                <a14:useLocalDpi xmlns:a14="http://schemas.microsoft.com/office/drawing/2010/main" val="0"/>
              </a:ext>
            </a:extLst>
          </a:blip>
          <a:srcRect r="3680" b="20645"/>
          <a:stretch>
            <a:fillRect/>
          </a:stretch>
        </p:blipFill>
        <p:spPr>
          <a:xfrm>
            <a:off x="810420" y="2481278"/>
            <a:ext cx="7061697" cy="2880274"/>
          </a:xfrm>
          <a:prstGeom prst="rect">
            <a:avLst/>
          </a:prstGeom>
        </p:spPr>
      </p:pic>
    </p:spTree>
    <p:extLst>
      <p:ext uri="{BB962C8B-B14F-4D97-AF65-F5344CB8AC3E}">
        <p14:creationId xmlns:p14="http://schemas.microsoft.com/office/powerpoint/2010/main" val="229371817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280" y="1343951"/>
            <a:ext cx="11328380" cy="689023"/>
          </a:xfrm>
        </p:spPr>
        <p:txBody>
          <a:bodyPr/>
          <a:lstStyle/>
          <a:p>
            <a:r>
              <a:rPr lang="en-GB" dirty="0"/>
              <a:t>Embracing Difficult Conversations</a:t>
            </a:r>
            <a:endParaRPr lang="en-GB" dirty="0">
              <a:latin typeface="Lota Grotesque Alt 1 Bold" panose="00000800000000000000" pitchFamily="50" charset="0"/>
            </a:endParaRPr>
          </a:p>
        </p:txBody>
      </p:sp>
      <p:sp>
        <p:nvSpPr>
          <p:cNvPr id="3" name="Content Placeholder 2"/>
          <p:cNvSpPr>
            <a:spLocks noGrp="1"/>
          </p:cNvSpPr>
          <p:nvPr>
            <p:ph idx="1"/>
          </p:nvPr>
        </p:nvSpPr>
        <p:spPr/>
        <p:txBody>
          <a:bodyPr/>
          <a:lstStyle/>
          <a:p>
            <a:r>
              <a:rPr lang="en-GB" dirty="0"/>
              <a:t>When we consider challenging conversations within the context of an FGC there are three perspectives we need to take</a:t>
            </a:r>
          </a:p>
          <a:p>
            <a:pPr lvl="1"/>
            <a:r>
              <a:rPr lang="en-GB" dirty="0"/>
              <a:t>The person at the centre of the Family Group Conference</a:t>
            </a:r>
          </a:p>
          <a:p>
            <a:pPr lvl="1"/>
            <a:r>
              <a:rPr lang="en-GB" dirty="0"/>
              <a:t>The network </a:t>
            </a:r>
          </a:p>
          <a:p>
            <a:pPr lvl="1"/>
            <a:r>
              <a:rPr lang="en-GB" dirty="0"/>
              <a:t>The professional supporting the FGC process</a:t>
            </a:r>
          </a:p>
          <a:p>
            <a:r>
              <a:rPr lang="en-GB" dirty="0"/>
              <a:t>These slides will provide an overview of what a difficult conversation may be like for each of these perspectives, with some ideas for how to work with issues that may arise.</a:t>
            </a:r>
          </a:p>
          <a:p>
            <a:endParaRPr lang="en-GB" sz="2200" dirty="0">
              <a:latin typeface="Lota Grotesque Alt 1" panose="00000500000000000000" pitchFamily="50" charset="0"/>
            </a:endParaRPr>
          </a:p>
          <a:p>
            <a:endParaRPr lang="en-GB" dirty="0"/>
          </a:p>
        </p:txBody>
      </p:sp>
      <p:sp>
        <p:nvSpPr>
          <p:cNvPr id="4" name="Slide Number Placeholder 3"/>
          <p:cNvSpPr>
            <a:spLocks noGrp="1"/>
          </p:cNvSpPr>
          <p:nvPr>
            <p:ph type="sldNum" sz="quarter" idx="10"/>
          </p:nvPr>
        </p:nvSpPr>
        <p:spPr/>
        <p:txBody>
          <a:bodyPr/>
          <a:lstStyle/>
          <a:p>
            <a:fld id="{B230FB2D-6228-4E21-8EA4-AF43349A18F4}" type="slidenum">
              <a:rPr lang="en-GB" smtClean="0"/>
              <a:pPr/>
              <a:t>2</a:t>
            </a:fld>
            <a:endParaRPr lang="en-GB"/>
          </a:p>
        </p:txBody>
      </p:sp>
    </p:spTree>
    <p:extLst>
      <p:ext uri="{BB962C8B-B14F-4D97-AF65-F5344CB8AC3E}">
        <p14:creationId xmlns:p14="http://schemas.microsoft.com/office/powerpoint/2010/main" val="111456908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96A3F-1FEC-03FC-B9F8-B2ED7F253347}"/>
              </a:ext>
            </a:extLst>
          </p:cNvPr>
          <p:cNvSpPr>
            <a:spLocks noGrp="1"/>
          </p:cNvSpPr>
          <p:nvPr>
            <p:ph type="title"/>
          </p:nvPr>
        </p:nvSpPr>
        <p:spPr/>
        <p:txBody>
          <a:bodyPr/>
          <a:lstStyle/>
          <a:p>
            <a:r>
              <a:rPr lang="en-GB" dirty="0"/>
              <a:t>What is a challenging conversation?</a:t>
            </a:r>
          </a:p>
        </p:txBody>
      </p:sp>
      <p:sp>
        <p:nvSpPr>
          <p:cNvPr id="3" name="Content Placeholder 2">
            <a:extLst>
              <a:ext uri="{FF2B5EF4-FFF2-40B4-BE49-F238E27FC236}">
                <a16:creationId xmlns:a16="http://schemas.microsoft.com/office/drawing/2014/main" id="{DABC8A11-BF35-67E6-7135-6CC116275525}"/>
              </a:ext>
            </a:extLst>
          </p:cNvPr>
          <p:cNvSpPr>
            <a:spLocks noGrp="1"/>
          </p:cNvSpPr>
          <p:nvPr>
            <p:ph sz="half" idx="1"/>
          </p:nvPr>
        </p:nvSpPr>
        <p:spPr>
          <a:xfrm>
            <a:off x="313912" y="2326524"/>
            <a:ext cx="11189320" cy="4249463"/>
          </a:xfrm>
        </p:spPr>
        <p:txBody>
          <a:bodyPr/>
          <a:lstStyle/>
          <a:p>
            <a:r>
              <a:rPr lang="en-GB" sz="2200" dirty="0"/>
              <a:t>Before we look at individual perspectives, it is worth exploring some general aspects of conversations that take place within the context of FGC.</a:t>
            </a:r>
          </a:p>
          <a:p>
            <a:r>
              <a:rPr lang="en-GB" sz="2200" dirty="0"/>
              <a:t> First, what do we mean by a conversation?</a:t>
            </a:r>
          </a:p>
          <a:p>
            <a:r>
              <a:rPr lang="en-US" sz="2200" dirty="0">
                <a:ea typeface="Calibri" panose="020F0502020204030204" pitchFamily="34" charset="0"/>
              </a:rPr>
              <a:t>‘An oral exchange of sentiments, observations, opinions or ideas’ </a:t>
            </a:r>
            <a:r>
              <a:rPr lang="en-US" sz="2200" dirty="0">
                <a:solidFill>
                  <a:srgbClr val="9B9FA5"/>
                </a:solidFill>
                <a:ea typeface="Calibri" panose="020F0502020204030204" pitchFamily="34" charset="0"/>
              </a:rPr>
              <a:t>(</a:t>
            </a:r>
            <a:r>
              <a:rPr lang="en-US" sz="2200" dirty="0">
                <a:solidFill>
                  <a:srgbClr val="FF0000"/>
                </a:solidFill>
                <a:ea typeface="Calibri" panose="020F0502020204030204" pitchFamily="34" charset="0"/>
                <a:hlinkClick r:id="rId3">
                  <a:extLst>
                    <a:ext uri="{A12FA001-AC4F-418D-AE19-62706E023703}">
                      <ahyp:hlinkClr xmlns:ahyp="http://schemas.microsoft.com/office/drawing/2018/hyperlinkcolor" val="tx"/>
                    </a:ext>
                  </a:extLst>
                </a:hlinkClick>
              </a:rPr>
              <a:t>Merriam-Webster</a:t>
            </a:r>
            <a:r>
              <a:rPr lang="en-US" sz="2200" dirty="0">
                <a:solidFill>
                  <a:srgbClr val="9B9FA5"/>
                </a:solidFill>
                <a:ea typeface="Calibri" panose="020F0502020204030204" pitchFamily="34" charset="0"/>
              </a:rPr>
              <a:t> definition) </a:t>
            </a:r>
            <a:endParaRPr lang="en-US" sz="2200" i="1" dirty="0">
              <a:solidFill>
                <a:srgbClr val="9B9FA5"/>
              </a:solidFill>
              <a:ea typeface="Calibri" panose="020F0502020204030204" pitchFamily="34" charset="0"/>
            </a:endParaRPr>
          </a:p>
          <a:p>
            <a:r>
              <a:rPr lang="x-none" sz="2200" dirty="0"/>
              <a:t>Mutuality – a </a:t>
            </a:r>
            <a:r>
              <a:rPr lang="en-GB" sz="2200" dirty="0"/>
              <a:t>two-way</a:t>
            </a:r>
            <a:r>
              <a:rPr lang="x-none" sz="2200" dirty="0"/>
              <a:t> process</a:t>
            </a:r>
          </a:p>
          <a:p>
            <a:r>
              <a:rPr lang="x-none" sz="2200" dirty="0"/>
              <a:t>Active engagement from both parties</a:t>
            </a:r>
          </a:p>
          <a:p>
            <a:r>
              <a:rPr lang="x-none" sz="2200" dirty="0"/>
              <a:t>Courage needed by all participants for meaningful dialogue &amp; positive outcomes</a:t>
            </a:r>
          </a:p>
          <a:p>
            <a:pPr marL="0" indent="0" algn="ctr">
              <a:buNone/>
            </a:pPr>
            <a:r>
              <a:rPr lang="x-none" sz="2200" b="1" dirty="0"/>
              <a:t>How often do you focus on the courage others need to have a meaningful conversation? </a:t>
            </a:r>
          </a:p>
          <a:p>
            <a:endParaRPr lang="en-GB" sz="2200" dirty="0"/>
          </a:p>
        </p:txBody>
      </p:sp>
      <p:sp>
        <p:nvSpPr>
          <p:cNvPr id="5" name="Slide Number Placeholder 4">
            <a:extLst>
              <a:ext uri="{FF2B5EF4-FFF2-40B4-BE49-F238E27FC236}">
                <a16:creationId xmlns:a16="http://schemas.microsoft.com/office/drawing/2014/main" id="{43CC98AD-3EC8-1566-95F6-6982AF80405D}"/>
              </a:ext>
            </a:extLst>
          </p:cNvPr>
          <p:cNvSpPr>
            <a:spLocks noGrp="1"/>
          </p:cNvSpPr>
          <p:nvPr>
            <p:ph type="sldNum" sz="quarter" idx="4"/>
          </p:nvPr>
        </p:nvSpPr>
        <p:spPr/>
        <p:txBody>
          <a:bodyPr/>
          <a:lstStyle/>
          <a:p>
            <a:fld id="{1C5C9FE9-8E8A-4237-A028-0547BDB48ABA}" type="slidenum">
              <a:rPr lang="en-GB" smtClean="0"/>
              <a:pPr/>
              <a:t>3</a:t>
            </a:fld>
            <a:endParaRPr lang="en-GB"/>
          </a:p>
        </p:txBody>
      </p:sp>
    </p:spTree>
    <p:extLst>
      <p:ext uri="{BB962C8B-B14F-4D97-AF65-F5344CB8AC3E}">
        <p14:creationId xmlns:p14="http://schemas.microsoft.com/office/powerpoint/2010/main" val="32666449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A8C6D-B967-0C30-F407-0C3485F9955C}"/>
              </a:ext>
            </a:extLst>
          </p:cNvPr>
          <p:cNvSpPr>
            <a:spLocks noGrp="1"/>
          </p:cNvSpPr>
          <p:nvPr>
            <p:ph type="title"/>
          </p:nvPr>
        </p:nvSpPr>
        <p:spPr/>
        <p:txBody>
          <a:bodyPr/>
          <a:lstStyle/>
          <a:p>
            <a:r>
              <a:rPr lang="en-GB" dirty="0"/>
              <a:t>Conversations and emotion</a:t>
            </a:r>
          </a:p>
        </p:txBody>
      </p:sp>
      <p:sp>
        <p:nvSpPr>
          <p:cNvPr id="3" name="Content Placeholder 2">
            <a:extLst>
              <a:ext uri="{FF2B5EF4-FFF2-40B4-BE49-F238E27FC236}">
                <a16:creationId xmlns:a16="http://schemas.microsoft.com/office/drawing/2014/main" id="{B21E2C79-DD83-55CA-0BC6-C34A4B622C6D}"/>
              </a:ext>
            </a:extLst>
          </p:cNvPr>
          <p:cNvSpPr>
            <a:spLocks noGrp="1"/>
          </p:cNvSpPr>
          <p:nvPr>
            <p:ph sz="half" idx="1"/>
          </p:nvPr>
        </p:nvSpPr>
        <p:spPr>
          <a:xfrm>
            <a:off x="313912" y="2326524"/>
            <a:ext cx="11189320" cy="4249463"/>
          </a:xfrm>
        </p:spPr>
        <p:txBody>
          <a:bodyPr/>
          <a:lstStyle/>
          <a:p>
            <a:r>
              <a:rPr lang="en-US" dirty="0"/>
              <a:t>Emotions are present for all of those involved in an FGC.</a:t>
            </a:r>
          </a:p>
          <a:p>
            <a:r>
              <a:rPr lang="en-GB" kern="100" dirty="0">
                <a:ea typeface="Aptos" panose="020B0004020202020204" pitchFamily="34" charset="0"/>
                <a:cs typeface="Times New Roman" panose="02020603050405020304" pitchFamily="18" charset="0"/>
              </a:rPr>
              <a:t>We’ll spend some time now thinking about the relationship between challenging conversations and emotion. </a:t>
            </a:r>
          </a:p>
          <a:p>
            <a:r>
              <a:rPr lang="en-GB" kern="100" dirty="0">
                <a:ea typeface="Aptos" panose="020B0004020202020204" pitchFamily="34" charset="0"/>
                <a:cs typeface="Times New Roman" panose="02020603050405020304" pitchFamily="18" charset="0"/>
              </a:rPr>
              <a:t>Emotions will be present for the practitioner and the person using the service, as well as their network members.</a:t>
            </a:r>
          </a:p>
          <a:p>
            <a:r>
              <a:rPr lang="en-GB" kern="100" dirty="0">
                <a:ea typeface="Aptos" panose="020B0004020202020204" pitchFamily="34" charset="0"/>
                <a:cs typeface="Times New Roman" panose="02020603050405020304" pitchFamily="18" charset="0"/>
              </a:rPr>
              <a:t>It can be difficult to manage a range of people’s emotions, particularly if these become heightened. But it is important for practitioners to remember that they are there to support the FGC process, and that the adults involved are autonomous and able to manage their emotional responses. </a:t>
            </a:r>
          </a:p>
          <a:p>
            <a:endParaRPr lang="en-US" dirty="0"/>
          </a:p>
          <a:p>
            <a:endParaRPr lang="en-US" sz="1800" dirty="0">
              <a:solidFill>
                <a:srgbClr val="9B9FA5"/>
              </a:solidFill>
            </a:endParaRPr>
          </a:p>
          <a:p>
            <a:endParaRPr lang="en-GB" dirty="0"/>
          </a:p>
          <a:p>
            <a:endParaRPr lang="en-GB" dirty="0"/>
          </a:p>
        </p:txBody>
      </p:sp>
      <p:sp>
        <p:nvSpPr>
          <p:cNvPr id="5" name="Slide Number Placeholder 4">
            <a:extLst>
              <a:ext uri="{FF2B5EF4-FFF2-40B4-BE49-F238E27FC236}">
                <a16:creationId xmlns:a16="http://schemas.microsoft.com/office/drawing/2014/main" id="{ACBC67FC-9150-61CD-458C-75B5EECF7CA5}"/>
              </a:ext>
            </a:extLst>
          </p:cNvPr>
          <p:cNvSpPr>
            <a:spLocks noGrp="1"/>
          </p:cNvSpPr>
          <p:nvPr>
            <p:ph type="sldNum" sz="quarter" idx="4"/>
          </p:nvPr>
        </p:nvSpPr>
        <p:spPr/>
        <p:txBody>
          <a:bodyPr/>
          <a:lstStyle/>
          <a:p>
            <a:fld id="{1C5C9FE9-8E8A-4237-A028-0547BDB48ABA}" type="slidenum">
              <a:rPr lang="en-GB" smtClean="0"/>
              <a:pPr/>
              <a:t>4</a:t>
            </a:fld>
            <a:endParaRPr lang="en-GB"/>
          </a:p>
        </p:txBody>
      </p:sp>
      <p:pic>
        <p:nvPicPr>
          <p:cNvPr id="6" name="Picture 2" descr="Family sign silhouette vector image | Free SVG">
            <a:extLst>
              <a:ext uri="{FF2B5EF4-FFF2-40B4-BE49-F238E27FC236}">
                <a16:creationId xmlns:a16="http://schemas.microsoft.com/office/drawing/2014/main" id="{EDB33F53-9CEE-1053-E5F3-F3694BB8CF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0744" y="1315990"/>
            <a:ext cx="1765344" cy="1765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734858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BB0EC-B4AB-D2F1-8F36-BF9BA0563A12}"/>
              </a:ext>
            </a:extLst>
          </p:cNvPr>
          <p:cNvSpPr>
            <a:spLocks noGrp="1"/>
          </p:cNvSpPr>
          <p:nvPr>
            <p:ph type="title"/>
          </p:nvPr>
        </p:nvSpPr>
        <p:spPr>
          <a:xfrm>
            <a:off x="313913" y="1635899"/>
            <a:ext cx="4551512" cy="690625"/>
          </a:xfrm>
        </p:spPr>
        <p:txBody>
          <a:bodyPr/>
          <a:lstStyle/>
          <a:p>
            <a:r>
              <a:rPr lang="en-GB" dirty="0"/>
              <a:t>Conversations and the brain</a:t>
            </a:r>
          </a:p>
        </p:txBody>
      </p:sp>
      <p:sp>
        <p:nvSpPr>
          <p:cNvPr id="4" name="Content Placeholder 3">
            <a:extLst>
              <a:ext uri="{FF2B5EF4-FFF2-40B4-BE49-F238E27FC236}">
                <a16:creationId xmlns:a16="http://schemas.microsoft.com/office/drawing/2014/main" id="{4E5583E9-4B95-D4EB-6555-73CAE2759223}"/>
              </a:ext>
            </a:extLst>
          </p:cNvPr>
          <p:cNvSpPr>
            <a:spLocks noGrp="1"/>
          </p:cNvSpPr>
          <p:nvPr>
            <p:ph sz="half" idx="2"/>
          </p:nvPr>
        </p:nvSpPr>
        <p:spPr/>
        <p:txBody>
          <a:bodyPr/>
          <a:lstStyle/>
          <a:p>
            <a:pPr marL="0" indent="0">
              <a:buNone/>
            </a:pPr>
            <a:endParaRPr lang="en-GB" dirty="0"/>
          </a:p>
        </p:txBody>
      </p:sp>
      <p:sp>
        <p:nvSpPr>
          <p:cNvPr id="5" name="Slide Number Placeholder 4">
            <a:extLst>
              <a:ext uri="{FF2B5EF4-FFF2-40B4-BE49-F238E27FC236}">
                <a16:creationId xmlns:a16="http://schemas.microsoft.com/office/drawing/2014/main" id="{91FE907E-CF14-52D2-7EF8-B23792429D39}"/>
              </a:ext>
            </a:extLst>
          </p:cNvPr>
          <p:cNvSpPr>
            <a:spLocks noGrp="1"/>
          </p:cNvSpPr>
          <p:nvPr>
            <p:ph type="sldNum" sz="quarter" idx="4"/>
          </p:nvPr>
        </p:nvSpPr>
        <p:spPr/>
        <p:txBody>
          <a:bodyPr/>
          <a:lstStyle/>
          <a:p>
            <a:fld id="{1C5C9FE9-8E8A-4237-A028-0547BDB48ABA}" type="slidenum">
              <a:rPr lang="en-GB" smtClean="0"/>
              <a:pPr/>
              <a:t>5</a:t>
            </a:fld>
            <a:endParaRPr lang="en-GB"/>
          </a:p>
        </p:txBody>
      </p:sp>
      <p:sp>
        <p:nvSpPr>
          <p:cNvPr id="6" name="TextBox 5">
            <a:extLst>
              <a:ext uri="{FF2B5EF4-FFF2-40B4-BE49-F238E27FC236}">
                <a16:creationId xmlns:a16="http://schemas.microsoft.com/office/drawing/2014/main" id="{668E280E-37CC-82B6-D8C1-6A8B25370140}"/>
              </a:ext>
            </a:extLst>
          </p:cNvPr>
          <p:cNvSpPr txBox="1"/>
          <p:nvPr/>
        </p:nvSpPr>
        <p:spPr>
          <a:xfrm>
            <a:off x="339656" y="5293163"/>
            <a:ext cx="3844909" cy="1200329"/>
          </a:xfrm>
          <a:prstGeom prst="rect">
            <a:avLst/>
          </a:prstGeom>
          <a:noFill/>
        </p:spPr>
        <p:txBody>
          <a:bodyPr wrap="square" rtlCol="0">
            <a:spAutoFit/>
          </a:bodyPr>
          <a:lstStyle/>
          <a:p>
            <a:r>
              <a:rPr lang="en-GB" sz="1800" dirty="0">
                <a:solidFill>
                  <a:srgbClr val="9B9FA5"/>
                </a:solidFill>
                <a:latin typeface="Lota Grotesque Alt 1" panose="00000500000000000000" pitchFamily="50" charset="0"/>
                <a:cs typeface="Calibri" panose="020F0502020204030204" pitchFamily="34" charset="0"/>
              </a:rPr>
              <a:t>Steven Porges – Polyvagal theory </a:t>
            </a:r>
            <a:r>
              <a:rPr lang="en-GB" sz="1800" dirty="0">
                <a:latin typeface="Lota Grotesque Alt 1" panose="00000500000000000000" pitchFamily="50" charset="0"/>
                <a:cs typeface="Calibri" panose="020F0502020204030204" pitchFamily="34" charset="0"/>
              </a:rPr>
              <a:t>(</a:t>
            </a:r>
            <a:r>
              <a:rPr lang="en-GB" sz="1800" dirty="0">
                <a:latin typeface="Lota Grotesque Alt 1" panose="00000500000000000000" pitchFamily="50" charset="0"/>
                <a:hlinkClick r:id="rId3"/>
              </a:rPr>
              <a:t>What is Polyvagal Theory | Polyvagal Institute</a:t>
            </a:r>
            <a:r>
              <a:rPr lang="en-GB" sz="1800" dirty="0">
                <a:latin typeface="Lota Grotesque Alt 1" panose="00000500000000000000" pitchFamily="50" charset="0"/>
              </a:rPr>
              <a:t>, n.d.)</a:t>
            </a:r>
          </a:p>
          <a:p>
            <a:r>
              <a:rPr lang="en-GB" sz="1800" dirty="0">
                <a:solidFill>
                  <a:srgbClr val="9B9FA5"/>
                </a:solidFill>
                <a:latin typeface="Lota Grotesque Alt 1" panose="00000500000000000000" pitchFamily="50" charset="0"/>
                <a:cs typeface="Calibri" panose="020F0502020204030204" pitchFamily="34" charset="0"/>
              </a:rPr>
              <a:t>(Porges, 2022) </a:t>
            </a:r>
          </a:p>
        </p:txBody>
      </p:sp>
      <p:pic>
        <p:nvPicPr>
          <p:cNvPr id="7" name="Picture 6">
            <a:extLst>
              <a:ext uri="{FF2B5EF4-FFF2-40B4-BE49-F238E27FC236}">
                <a16:creationId xmlns:a16="http://schemas.microsoft.com/office/drawing/2014/main" id="{E86942A0-DDB2-C743-F51B-C2B63BADFB85}"/>
              </a:ext>
            </a:extLst>
          </p:cNvPr>
          <p:cNvPicPr>
            <a:picLocks noChangeAspect="1"/>
          </p:cNvPicPr>
          <p:nvPr/>
        </p:nvPicPr>
        <p:blipFill>
          <a:blip r:embed="rId4"/>
          <a:stretch>
            <a:fillRect/>
          </a:stretch>
        </p:blipFill>
        <p:spPr>
          <a:xfrm>
            <a:off x="4865424" y="1047120"/>
            <a:ext cx="6788863" cy="5539030"/>
          </a:xfrm>
          <a:prstGeom prst="rect">
            <a:avLst/>
          </a:prstGeom>
        </p:spPr>
      </p:pic>
    </p:spTree>
    <p:extLst>
      <p:ext uri="{BB962C8B-B14F-4D97-AF65-F5344CB8AC3E}">
        <p14:creationId xmlns:p14="http://schemas.microsoft.com/office/powerpoint/2010/main" val="59227207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211D4-E76F-5741-8F81-7C2A0B20D2A3}"/>
              </a:ext>
            </a:extLst>
          </p:cNvPr>
          <p:cNvSpPr>
            <a:spLocks noGrp="1"/>
          </p:cNvSpPr>
          <p:nvPr>
            <p:ph type="title"/>
          </p:nvPr>
        </p:nvSpPr>
        <p:spPr/>
        <p:txBody>
          <a:bodyPr/>
          <a:lstStyle/>
          <a:p>
            <a:r>
              <a:rPr lang="en-GB" dirty="0"/>
              <a:t>Reactions to being faced with challenging circumstances</a:t>
            </a:r>
          </a:p>
        </p:txBody>
      </p:sp>
      <p:sp>
        <p:nvSpPr>
          <p:cNvPr id="3" name="Content Placeholder 2">
            <a:extLst>
              <a:ext uri="{FF2B5EF4-FFF2-40B4-BE49-F238E27FC236}">
                <a16:creationId xmlns:a16="http://schemas.microsoft.com/office/drawing/2014/main" id="{9042C333-5FF4-00B8-4D47-E88651D155F5}"/>
              </a:ext>
            </a:extLst>
          </p:cNvPr>
          <p:cNvSpPr>
            <a:spLocks noGrp="1"/>
          </p:cNvSpPr>
          <p:nvPr>
            <p:ph sz="half" idx="1"/>
          </p:nvPr>
        </p:nvSpPr>
        <p:spPr/>
        <p:txBody>
          <a:bodyPr/>
          <a:lstStyle/>
          <a:p>
            <a:r>
              <a:rPr lang="en-US" dirty="0"/>
              <a:t>Common first reactions…</a:t>
            </a:r>
          </a:p>
          <a:p>
            <a:pPr lvl="1"/>
            <a:r>
              <a:rPr lang="en-US" sz="2200" b="1" dirty="0">
                <a:latin typeface="Lota Grotesque Alt 1" panose="00000500000000000000" pitchFamily="50" charset="0"/>
              </a:rPr>
              <a:t>Avoidance: </a:t>
            </a:r>
            <a:r>
              <a:rPr lang="en-US" sz="2200" dirty="0">
                <a:latin typeface="Lota Grotesque Alt 1" panose="00000500000000000000" pitchFamily="50" charset="0"/>
              </a:rPr>
              <a:t>desire to avoid directly confronting the issue at hand.</a:t>
            </a:r>
            <a:endParaRPr lang="en-US" sz="2200" b="1" dirty="0">
              <a:latin typeface="Lota Grotesque Alt 1" panose="00000500000000000000" pitchFamily="50" charset="0"/>
            </a:endParaRPr>
          </a:p>
          <a:p>
            <a:pPr lvl="1"/>
            <a:r>
              <a:rPr lang="en-US" sz="2200" b="1" dirty="0">
                <a:latin typeface="Lota Grotesque Alt 1" panose="00000500000000000000" pitchFamily="50" charset="0"/>
              </a:rPr>
              <a:t>Delay: </a:t>
            </a:r>
            <a:r>
              <a:rPr lang="en-US" sz="2200" dirty="0">
                <a:latin typeface="Lota Grotesque Alt 1" panose="00000500000000000000" pitchFamily="50" charset="0"/>
              </a:rPr>
              <a:t>postponing tackling the issue, potentially for as long as possible.</a:t>
            </a:r>
            <a:endParaRPr lang="en-US" sz="2200" b="1" dirty="0">
              <a:latin typeface="Lota Grotesque Alt 1" panose="00000500000000000000" pitchFamily="50" charset="0"/>
            </a:endParaRPr>
          </a:p>
          <a:p>
            <a:pPr lvl="1"/>
            <a:r>
              <a:rPr lang="en-US" sz="2200" b="1" dirty="0">
                <a:latin typeface="Lota Grotesque Alt 1" panose="00000500000000000000" pitchFamily="50" charset="0"/>
              </a:rPr>
              <a:t>Delegation: </a:t>
            </a:r>
            <a:r>
              <a:rPr lang="en-US" sz="2200" dirty="0">
                <a:latin typeface="Lota Grotesque Alt 1" panose="00000500000000000000" pitchFamily="50" charset="0"/>
              </a:rPr>
              <a:t>can be driven by ”a desire to avoid feeling responsible or being blamed” </a:t>
            </a:r>
            <a:r>
              <a:rPr lang="en-US" dirty="0">
                <a:solidFill>
                  <a:srgbClr val="9B9FA5"/>
                </a:solidFill>
                <a:latin typeface="Lota Grotesque Alt 1" panose="00000500000000000000" pitchFamily="50" charset="0"/>
              </a:rPr>
              <a:t>(Steffel et al., 2016)</a:t>
            </a:r>
            <a:endParaRPr lang="en-US" sz="2200" b="1" dirty="0">
              <a:solidFill>
                <a:srgbClr val="9B9FA5"/>
              </a:solidFill>
              <a:latin typeface="Lota Grotesque Alt 1" panose="00000500000000000000" pitchFamily="50" charset="0"/>
            </a:endParaRPr>
          </a:p>
          <a:p>
            <a:endParaRPr lang="en-GB" sz="1100" dirty="0"/>
          </a:p>
        </p:txBody>
      </p:sp>
      <p:sp>
        <p:nvSpPr>
          <p:cNvPr id="5" name="Slide Number Placeholder 4">
            <a:extLst>
              <a:ext uri="{FF2B5EF4-FFF2-40B4-BE49-F238E27FC236}">
                <a16:creationId xmlns:a16="http://schemas.microsoft.com/office/drawing/2014/main" id="{A90678D8-FD9E-64D6-AA94-CA3142532968}"/>
              </a:ext>
            </a:extLst>
          </p:cNvPr>
          <p:cNvSpPr>
            <a:spLocks noGrp="1"/>
          </p:cNvSpPr>
          <p:nvPr>
            <p:ph type="sldNum" sz="quarter" idx="4"/>
          </p:nvPr>
        </p:nvSpPr>
        <p:spPr/>
        <p:txBody>
          <a:bodyPr/>
          <a:lstStyle/>
          <a:p>
            <a:fld id="{1C5C9FE9-8E8A-4237-A028-0547BDB48ABA}" type="slidenum">
              <a:rPr lang="en-GB" smtClean="0"/>
              <a:pPr/>
              <a:t>6</a:t>
            </a:fld>
            <a:endParaRPr lang="en-GB"/>
          </a:p>
        </p:txBody>
      </p:sp>
      <p:pic>
        <p:nvPicPr>
          <p:cNvPr id="6" name="Content Placeholder 8">
            <a:extLst>
              <a:ext uri="{FF2B5EF4-FFF2-40B4-BE49-F238E27FC236}">
                <a16:creationId xmlns:a16="http://schemas.microsoft.com/office/drawing/2014/main" id="{7565A408-4D60-998A-BC11-F75ABD4A6280}"/>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9003162" y="2095397"/>
            <a:ext cx="2651125" cy="3974729"/>
          </a:xfrm>
        </p:spPr>
      </p:pic>
      <p:sp>
        <p:nvSpPr>
          <p:cNvPr id="7" name="TextBox 6">
            <a:extLst>
              <a:ext uri="{FF2B5EF4-FFF2-40B4-BE49-F238E27FC236}">
                <a16:creationId xmlns:a16="http://schemas.microsoft.com/office/drawing/2014/main" id="{7FA7D4B6-0019-168E-893A-B195652571CD}"/>
              </a:ext>
            </a:extLst>
          </p:cNvPr>
          <p:cNvSpPr txBox="1"/>
          <p:nvPr/>
        </p:nvSpPr>
        <p:spPr>
          <a:xfrm>
            <a:off x="5561673" y="6029754"/>
            <a:ext cx="2393786" cy="400110"/>
          </a:xfrm>
          <a:prstGeom prst="rect">
            <a:avLst/>
          </a:prstGeom>
          <a:noFill/>
        </p:spPr>
        <p:txBody>
          <a:bodyPr wrap="square" rtlCol="0">
            <a:spAutoFit/>
          </a:bodyPr>
          <a:lstStyle/>
          <a:p>
            <a:r>
              <a:rPr lang="en-US" sz="2000" dirty="0">
                <a:solidFill>
                  <a:srgbClr val="9B9FA5"/>
                </a:solidFill>
                <a:latin typeface="Lota Grotesque Alt 1" panose="00000500000000000000" pitchFamily="50" charset="0"/>
              </a:rPr>
              <a:t>(Meyer et al, 2009)</a:t>
            </a:r>
          </a:p>
        </p:txBody>
      </p:sp>
    </p:spTree>
    <p:extLst>
      <p:ext uri="{BB962C8B-B14F-4D97-AF65-F5344CB8AC3E}">
        <p14:creationId xmlns:p14="http://schemas.microsoft.com/office/powerpoint/2010/main" val="42099141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F13EF-5013-9E3D-B887-990F8DF7082F}"/>
              </a:ext>
            </a:extLst>
          </p:cNvPr>
          <p:cNvSpPr>
            <a:spLocks noGrp="1"/>
          </p:cNvSpPr>
          <p:nvPr>
            <p:ph type="title"/>
          </p:nvPr>
        </p:nvSpPr>
        <p:spPr/>
        <p:txBody>
          <a:bodyPr/>
          <a:lstStyle/>
          <a:p>
            <a:r>
              <a:rPr lang="en-GB" dirty="0"/>
              <a:t>Using tools to support planning conversations</a:t>
            </a:r>
          </a:p>
        </p:txBody>
      </p:sp>
      <p:sp>
        <p:nvSpPr>
          <p:cNvPr id="5" name="Slide Number Placeholder 4">
            <a:extLst>
              <a:ext uri="{FF2B5EF4-FFF2-40B4-BE49-F238E27FC236}">
                <a16:creationId xmlns:a16="http://schemas.microsoft.com/office/drawing/2014/main" id="{3A6EC07C-5051-B334-C3FB-0934711A898B}"/>
              </a:ext>
            </a:extLst>
          </p:cNvPr>
          <p:cNvSpPr>
            <a:spLocks noGrp="1"/>
          </p:cNvSpPr>
          <p:nvPr>
            <p:ph type="sldNum" sz="quarter" idx="4"/>
          </p:nvPr>
        </p:nvSpPr>
        <p:spPr/>
        <p:txBody>
          <a:bodyPr/>
          <a:lstStyle/>
          <a:p>
            <a:fld id="{1C5C9FE9-8E8A-4237-A028-0547BDB48ABA}" type="slidenum">
              <a:rPr lang="en-GB" smtClean="0"/>
              <a:pPr/>
              <a:t>7</a:t>
            </a:fld>
            <a:endParaRPr lang="en-GB"/>
          </a:p>
        </p:txBody>
      </p:sp>
      <p:pic>
        <p:nvPicPr>
          <p:cNvPr id="6" name="Picture 2" descr="Picture 2">
            <a:extLst>
              <a:ext uri="{FF2B5EF4-FFF2-40B4-BE49-F238E27FC236}">
                <a16:creationId xmlns:a16="http://schemas.microsoft.com/office/drawing/2014/main" id="{F5AFA768-AC05-9F97-A919-8A30C5B82BBC}"/>
              </a:ext>
            </a:extLst>
          </p:cNvPr>
          <p:cNvPicPr>
            <a:picLocks noGrp="1" noChangeAspect="1"/>
          </p:cNvPicPr>
          <p:nvPr>
            <p:ph sz="half" idx="1"/>
          </p:nvPr>
        </p:nvPicPr>
        <p:blipFill>
          <a:blip r:embed="rId3"/>
          <a:stretch>
            <a:fillRect/>
          </a:stretch>
        </p:blipFill>
        <p:spPr bwMode="auto">
          <a:xfrm>
            <a:off x="4081272" y="2823226"/>
            <a:ext cx="4029456" cy="2980944"/>
          </a:xfrm>
          <a:prstGeom prst="rect">
            <a:avLst/>
          </a:prstGeom>
          <a:noFill/>
          <a:ln w="12700">
            <a:noFill/>
            <a:miter lim="400000"/>
            <a:headEnd/>
            <a:tailEnd/>
          </a:ln>
        </p:spPr>
      </p:pic>
    </p:spTree>
    <p:extLst>
      <p:ext uri="{BB962C8B-B14F-4D97-AF65-F5344CB8AC3E}">
        <p14:creationId xmlns:p14="http://schemas.microsoft.com/office/powerpoint/2010/main" val="245500976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E7325-1AE5-BC4D-9BEC-AB5E0B95A55B}"/>
              </a:ext>
            </a:extLst>
          </p:cNvPr>
          <p:cNvSpPr>
            <a:spLocks noGrp="1"/>
          </p:cNvSpPr>
          <p:nvPr>
            <p:ph type="title"/>
          </p:nvPr>
        </p:nvSpPr>
        <p:spPr/>
        <p:txBody>
          <a:bodyPr/>
          <a:lstStyle/>
          <a:p>
            <a:r>
              <a:rPr lang="en-GB" dirty="0"/>
              <a:t>Nonviolent or compassionate communication</a:t>
            </a:r>
          </a:p>
        </p:txBody>
      </p:sp>
      <p:sp>
        <p:nvSpPr>
          <p:cNvPr id="5" name="Slide Number Placeholder 4">
            <a:extLst>
              <a:ext uri="{FF2B5EF4-FFF2-40B4-BE49-F238E27FC236}">
                <a16:creationId xmlns:a16="http://schemas.microsoft.com/office/drawing/2014/main" id="{5729E659-C4B7-D5E2-6484-DC66DE5BA177}"/>
              </a:ext>
            </a:extLst>
          </p:cNvPr>
          <p:cNvSpPr>
            <a:spLocks noGrp="1"/>
          </p:cNvSpPr>
          <p:nvPr>
            <p:ph type="sldNum" sz="quarter" idx="4"/>
          </p:nvPr>
        </p:nvSpPr>
        <p:spPr/>
        <p:txBody>
          <a:bodyPr/>
          <a:lstStyle/>
          <a:p>
            <a:fld id="{1C5C9FE9-8E8A-4237-A028-0547BDB48ABA}" type="slidenum">
              <a:rPr lang="en-GB" smtClean="0"/>
              <a:pPr/>
              <a:t>8</a:t>
            </a:fld>
            <a:endParaRPr lang="en-GB"/>
          </a:p>
        </p:txBody>
      </p:sp>
      <p:graphicFrame>
        <p:nvGraphicFramePr>
          <p:cNvPr id="6" name="Content Placeholder 13">
            <a:extLst>
              <a:ext uri="{FF2B5EF4-FFF2-40B4-BE49-F238E27FC236}">
                <a16:creationId xmlns:a16="http://schemas.microsoft.com/office/drawing/2014/main" id="{5177C407-DECA-D899-522D-DA9B7BECFBFD}"/>
              </a:ext>
            </a:extLst>
          </p:cNvPr>
          <p:cNvGraphicFramePr>
            <a:graphicFrameLocks/>
          </p:cNvGraphicFramePr>
          <p:nvPr>
            <p:extLst>
              <p:ext uri="{D42A27DB-BD31-4B8C-83A1-F6EECF244321}">
                <p14:modId xmlns:p14="http://schemas.microsoft.com/office/powerpoint/2010/main" val="527158328"/>
              </p:ext>
            </p:extLst>
          </p:nvPr>
        </p:nvGraphicFramePr>
        <p:xfrm>
          <a:off x="317501" y="2733368"/>
          <a:ext cx="10714294" cy="35563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6">
            <a:extLst>
              <a:ext uri="{FF2B5EF4-FFF2-40B4-BE49-F238E27FC236}">
                <a16:creationId xmlns:a16="http://schemas.microsoft.com/office/drawing/2014/main" id="{C52597D5-0C31-B694-1C18-65A33011B322}"/>
              </a:ext>
            </a:extLst>
          </p:cNvPr>
          <p:cNvGrpSpPr/>
          <p:nvPr/>
        </p:nvGrpSpPr>
        <p:grpSpPr>
          <a:xfrm>
            <a:off x="2968928" y="2739479"/>
            <a:ext cx="7903651" cy="4081827"/>
            <a:chOff x="3254064" y="2354425"/>
            <a:chExt cx="7903651" cy="4081827"/>
          </a:xfrm>
        </p:grpSpPr>
        <p:sp>
          <p:nvSpPr>
            <p:cNvPr id="8" name="TextBox 7">
              <a:extLst>
                <a:ext uri="{FF2B5EF4-FFF2-40B4-BE49-F238E27FC236}">
                  <a16:creationId xmlns:a16="http://schemas.microsoft.com/office/drawing/2014/main" id="{8D4EB2FD-BC45-E22F-9C26-CAF5AA515CB9}"/>
                </a:ext>
              </a:extLst>
            </p:cNvPr>
            <p:cNvSpPr txBox="1"/>
            <p:nvPr/>
          </p:nvSpPr>
          <p:spPr>
            <a:xfrm>
              <a:off x="3420319" y="2354425"/>
              <a:ext cx="1533378" cy="461665"/>
            </a:xfrm>
            <a:prstGeom prst="rect">
              <a:avLst/>
            </a:prstGeom>
            <a:noFill/>
          </p:spPr>
          <p:txBody>
            <a:bodyPr wrap="square" rtlCol="0">
              <a:spAutoFit/>
            </a:bodyPr>
            <a:lstStyle/>
            <a:p>
              <a:r>
                <a:rPr lang="en-US" sz="2400" dirty="0">
                  <a:latin typeface="Lota Grotesque Alt 1" panose="00000500000000000000" pitchFamily="50" charset="0"/>
                </a:rPr>
                <a:t>Choice</a:t>
              </a:r>
            </a:p>
          </p:txBody>
        </p:sp>
        <p:sp>
          <p:nvSpPr>
            <p:cNvPr id="9" name="TextBox 8">
              <a:extLst>
                <a:ext uri="{FF2B5EF4-FFF2-40B4-BE49-F238E27FC236}">
                  <a16:creationId xmlns:a16="http://schemas.microsoft.com/office/drawing/2014/main" id="{931A06FF-6786-2A51-8160-F2A111D57D7D}"/>
                </a:ext>
              </a:extLst>
            </p:cNvPr>
            <p:cNvSpPr txBox="1"/>
            <p:nvPr/>
          </p:nvSpPr>
          <p:spPr>
            <a:xfrm>
              <a:off x="7113980" y="2403981"/>
              <a:ext cx="1885071" cy="461665"/>
            </a:xfrm>
            <a:prstGeom prst="rect">
              <a:avLst/>
            </a:prstGeom>
            <a:noFill/>
          </p:spPr>
          <p:txBody>
            <a:bodyPr wrap="square" rtlCol="0">
              <a:spAutoFit/>
            </a:bodyPr>
            <a:lstStyle/>
            <a:p>
              <a:r>
                <a:rPr lang="en-US" sz="2400">
                  <a:latin typeface="Lota Grotesque Alt 1" panose="00000500000000000000" pitchFamily="50" charset="0"/>
                </a:rPr>
                <a:t>Connection</a:t>
              </a:r>
            </a:p>
          </p:txBody>
        </p:sp>
        <p:sp>
          <p:nvSpPr>
            <p:cNvPr id="10" name="TextBox 9">
              <a:extLst>
                <a:ext uri="{FF2B5EF4-FFF2-40B4-BE49-F238E27FC236}">
                  <a16:creationId xmlns:a16="http://schemas.microsoft.com/office/drawing/2014/main" id="{B28335A3-D5B1-81F6-3EB1-23AB7C724E11}"/>
                </a:ext>
              </a:extLst>
            </p:cNvPr>
            <p:cNvSpPr txBox="1"/>
            <p:nvPr/>
          </p:nvSpPr>
          <p:spPr>
            <a:xfrm>
              <a:off x="7260929" y="5287747"/>
              <a:ext cx="1524689" cy="461665"/>
            </a:xfrm>
            <a:prstGeom prst="rect">
              <a:avLst/>
            </a:prstGeom>
            <a:noFill/>
          </p:spPr>
          <p:txBody>
            <a:bodyPr wrap="square" rtlCol="0">
              <a:spAutoFit/>
            </a:bodyPr>
            <a:lstStyle/>
            <a:p>
              <a:r>
                <a:rPr lang="en-US" sz="2400">
                  <a:latin typeface="Lota Grotesque Alt 1" panose="00000500000000000000" pitchFamily="50" charset="0"/>
                </a:rPr>
                <a:t>Intention</a:t>
              </a:r>
            </a:p>
          </p:txBody>
        </p:sp>
        <p:sp>
          <p:nvSpPr>
            <p:cNvPr id="11" name="TextBox 10">
              <a:extLst>
                <a:ext uri="{FF2B5EF4-FFF2-40B4-BE49-F238E27FC236}">
                  <a16:creationId xmlns:a16="http://schemas.microsoft.com/office/drawing/2014/main" id="{3D2E8777-97BA-88FF-5C7F-073A2153CF00}"/>
                </a:ext>
              </a:extLst>
            </p:cNvPr>
            <p:cNvSpPr txBox="1"/>
            <p:nvPr/>
          </p:nvSpPr>
          <p:spPr>
            <a:xfrm>
              <a:off x="3254064" y="5287747"/>
              <a:ext cx="1505243" cy="461665"/>
            </a:xfrm>
            <a:prstGeom prst="rect">
              <a:avLst/>
            </a:prstGeom>
            <a:noFill/>
          </p:spPr>
          <p:txBody>
            <a:bodyPr wrap="square" rtlCol="0">
              <a:spAutoFit/>
            </a:bodyPr>
            <a:lstStyle/>
            <a:p>
              <a:r>
                <a:rPr lang="en-US" sz="2400">
                  <a:latin typeface="Lota Grotesque Alt 1" panose="00000500000000000000" pitchFamily="50" charset="0"/>
                </a:rPr>
                <a:t>Freedom</a:t>
              </a:r>
            </a:p>
          </p:txBody>
        </p:sp>
        <p:sp>
          <p:nvSpPr>
            <p:cNvPr id="12" name="TextBox 11">
              <a:extLst>
                <a:ext uri="{FF2B5EF4-FFF2-40B4-BE49-F238E27FC236}">
                  <a16:creationId xmlns:a16="http://schemas.microsoft.com/office/drawing/2014/main" id="{951E8075-8644-6F16-D34E-F024726D5E37}"/>
                </a:ext>
              </a:extLst>
            </p:cNvPr>
            <p:cNvSpPr txBox="1"/>
            <p:nvPr/>
          </p:nvSpPr>
          <p:spPr>
            <a:xfrm>
              <a:off x="8217567" y="6036142"/>
              <a:ext cx="2940148" cy="400110"/>
            </a:xfrm>
            <a:prstGeom prst="rect">
              <a:avLst/>
            </a:prstGeom>
            <a:noFill/>
          </p:spPr>
          <p:txBody>
            <a:bodyPr wrap="square" rtlCol="0">
              <a:spAutoFit/>
            </a:bodyPr>
            <a:lstStyle/>
            <a:p>
              <a:r>
                <a:rPr lang="en-US" sz="2000">
                  <a:solidFill>
                    <a:srgbClr val="9B9FA5"/>
                  </a:solidFill>
                  <a:latin typeface="Lota Grotesque Alt 1" panose="00000500000000000000" pitchFamily="50" charset="0"/>
                  <a:cs typeface="Calibri" panose="020F0502020204030204" pitchFamily="34" charset="0"/>
                </a:rPr>
                <a:t>(Rosenberg, 2015)</a:t>
              </a:r>
            </a:p>
          </p:txBody>
        </p:sp>
      </p:grpSp>
    </p:spTree>
    <p:extLst>
      <p:ext uri="{BB962C8B-B14F-4D97-AF65-F5344CB8AC3E}">
        <p14:creationId xmlns:p14="http://schemas.microsoft.com/office/powerpoint/2010/main" val="124017924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B0147-C44E-A384-BD85-CCA811B5F17C}"/>
              </a:ext>
            </a:extLst>
          </p:cNvPr>
          <p:cNvSpPr>
            <a:spLocks noGrp="1"/>
          </p:cNvSpPr>
          <p:nvPr>
            <p:ph type="title"/>
          </p:nvPr>
        </p:nvSpPr>
        <p:spPr/>
        <p:txBody>
          <a:bodyPr/>
          <a:lstStyle/>
          <a:p>
            <a:r>
              <a:rPr lang="en-US" dirty="0"/>
              <a:t>Dialogic Practice: </a:t>
            </a:r>
            <a:r>
              <a:rPr lang="en-US" dirty="0" err="1"/>
              <a:t>Garavan’s</a:t>
            </a:r>
            <a:r>
              <a:rPr lang="en-US" dirty="0"/>
              <a:t> six steps</a:t>
            </a:r>
            <a:endParaRPr lang="en-GB" dirty="0"/>
          </a:p>
        </p:txBody>
      </p:sp>
      <p:sp>
        <p:nvSpPr>
          <p:cNvPr id="3" name="Content Placeholder 2">
            <a:extLst>
              <a:ext uri="{FF2B5EF4-FFF2-40B4-BE49-F238E27FC236}">
                <a16:creationId xmlns:a16="http://schemas.microsoft.com/office/drawing/2014/main" id="{234AACE1-F38B-0B19-33B5-8FFE214740F9}"/>
              </a:ext>
            </a:extLst>
          </p:cNvPr>
          <p:cNvSpPr>
            <a:spLocks noGrp="1"/>
          </p:cNvSpPr>
          <p:nvPr>
            <p:ph sz="half" idx="1"/>
          </p:nvPr>
        </p:nvSpPr>
        <p:spPr>
          <a:xfrm>
            <a:off x="313912" y="2326524"/>
            <a:ext cx="11042346" cy="4249463"/>
          </a:xfrm>
        </p:spPr>
        <p:txBody>
          <a:bodyPr/>
          <a:lstStyle/>
          <a:p>
            <a:r>
              <a:rPr lang="en-US" b="1" dirty="0"/>
              <a:t>Purpose: </a:t>
            </a:r>
            <a:r>
              <a:rPr lang="en-US" dirty="0"/>
              <a:t>Allowing the individual to identify and define their issue.</a:t>
            </a:r>
          </a:p>
          <a:p>
            <a:r>
              <a:rPr lang="en-US" b="1" dirty="0"/>
              <a:t>Principles: </a:t>
            </a:r>
            <a:r>
              <a:rPr lang="en-US" dirty="0"/>
              <a:t>Commit to curiosity, building dialogue, and finding shared understanding.</a:t>
            </a:r>
          </a:p>
          <a:p>
            <a:r>
              <a:rPr lang="en-US" b="1" dirty="0"/>
              <a:t>Goals: </a:t>
            </a:r>
            <a:r>
              <a:rPr lang="en-US" dirty="0"/>
              <a:t>Remaining open to agreeing action, goals, and outcomes.</a:t>
            </a:r>
          </a:p>
          <a:p>
            <a:r>
              <a:rPr lang="en-US" b="1" dirty="0"/>
              <a:t>Assumption: </a:t>
            </a:r>
            <a:r>
              <a:rPr lang="en-US" dirty="0"/>
              <a:t>The practitioner is not necessarily someone who knows, but someone who </a:t>
            </a:r>
            <a:r>
              <a:rPr lang="en-US" i="1" dirty="0"/>
              <a:t>learns.</a:t>
            </a:r>
          </a:p>
          <a:p>
            <a:r>
              <a:rPr lang="en-US" b="1" dirty="0"/>
              <a:t>Methodology: </a:t>
            </a:r>
            <a:r>
              <a:rPr lang="en-US" dirty="0"/>
              <a:t>After the problem is explored, questions are generated, and dialogue becomes oriented to finding solutions.</a:t>
            </a:r>
          </a:p>
          <a:p>
            <a:r>
              <a:rPr lang="en-US" b="1" dirty="0"/>
              <a:t>Requirements: </a:t>
            </a:r>
            <a:r>
              <a:rPr lang="en-US" dirty="0"/>
              <a:t>Meaningful dialogue requires time and commitment.											</a:t>
            </a:r>
            <a:r>
              <a:rPr lang="en-US" sz="1800" dirty="0">
                <a:solidFill>
                  <a:srgbClr val="9B9FA5"/>
                </a:solidFill>
              </a:rPr>
              <a:t>(</a:t>
            </a:r>
            <a:r>
              <a:rPr lang="en-US" sz="1800" dirty="0" err="1">
                <a:solidFill>
                  <a:srgbClr val="9B9FA5"/>
                </a:solidFill>
              </a:rPr>
              <a:t>Garavan</a:t>
            </a:r>
            <a:r>
              <a:rPr lang="en-US" sz="1800" dirty="0">
                <a:solidFill>
                  <a:srgbClr val="9B9FA5"/>
                </a:solidFill>
              </a:rPr>
              <a:t>, 2013)</a:t>
            </a:r>
            <a:endParaRPr lang="en-US" dirty="0">
              <a:solidFill>
                <a:srgbClr val="9B9FA5"/>
              </a:solidFill>
            </a:endParaRPr>
          </a:p>
          <a:p>
            <a:endParaRPr lang="en-GB" dirty="0"/>
          </a:p>
        </p:txBody>
      </p:sp>
      <p:sp>
        <p:nvSpPr>
          <p:cNvPr id="5" name="Slide Number Placeholder 4">
            <a:extLst>
              <a:ext uri="{FF2B5EF4-FFF2-40B4-BE49-F238E27FC236}">
                <a16:creationId xmlns:a16="http://schemas.microsoft.com/office/drawing/2014/main" id="{252213F6-F0FF-16DE-5FD1-EAF8B1F03838}"/>
              </a:ext>
            </a:extLst>
          </p:cNvPr>
          <p:cNvSpPr>
            <a:spLocks noGrp="1"/>
          </p:cNvSpPr>
          <p:nvPr>
            <p:ph type="sldNum" sz="quarter" idx="4"/>
          </p:nvPr>
        </p:nvSpPr>
        <p:spPr/>
        <p:txBody>
          <a:bodyPr/>
          <a:lstStyle/>
          <a:p>
            <a:fld id="{1C5C9FE9-8E8A-4237-A028-0547BDB48ABA}" type="slidenum">
              <a:rPr lang="en-GB" smtClean="0"/>
              <a:pPr/>
              <a:t>9</a:t>
            </a:fld>
            <a:endParaRPr lang="en-GB"/>
          </a:p>
        </p:txBody>
      </p:sp>
    </p:spTree>
    <p:extLst>
      <p:ext uri="{BB962C8B-B14F-4D97-AF65-F5344CB8AC3E}">
        <p14:creationId xmlns:p14="http://schemas.microsoft.com/office/powerpoint/2010/main" val="3056033797"/>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1_RiP Powerpoint">
  <a:themeElements>
    <a:clrScheme name="RiP Palette">
      <a:dk1>
        <a:srgbClr val="000000"/>
      </a:dk1>
      <a:lt1>
        <a:srgbClr val="FFFFFF"/>
      </a:lt1>
      <a:dk2>
        <a:srgbClr val="000000"/>
      </a:dk2>
      <a:lt2>
        <a:srgbClr val="E64135"/>
      </a:lt2>
      <a:accent1>
        <a:srgbClr val="E64135"/>
      </a:accent1>
      <a:accent2>
        <a:srgbClr val="7B0035"/>
      </a:accent2>
      <a:accent3>
        <a:srgbClr val="AD0051"/>
      </a:accent3>
      <a:accent4>
        <a:srgbClr val="E95E27"/>
      </a:accent4>
      <a:accent5>
        <a:srgbClr val="F8AE00"/>
      </a:accent5>
      <a:accent6>
        <a:srgbClr val="737373"/>
      </a:accent6>
      <a:hlink>
        <a:srgbClr val="FF0000"/>
      </a:hlink>
      <a:folHlink>
        <a:srgbClr val="FF0000"/>
      </a:folHlink>
    </a:clrScheme>
    <a:fontScheme name="rip">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rip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rip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rip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rip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RiP Powerpoint">
  <a:themeElements>
    <a:clrScheme name="RiP Palette">
      <a:dk1>
        <a:srgbClr val="000000"/>
      </a:dk1>
      <a:lt1>
        <a:srgbClr val="FFFFFF"/>
      </a:lt1>
      <a:dk2>
        <a:srgbClr val="000000"/>
      </a:dk2>
      <a:lt2>
        <a:srgbClr val="E64135"/>
      </a:lt2>
      <a:accent1>
        <a:srgbClr val="E64135"/>
      </a:accent1>
      <a:accent2>
        <a:srgbClr val="7B0035"/>
      </a:accent2>
      <a:accent3>
        <a:srgbClr val="AD0051"/>
      </a:accent3>
      <a:accent4>
        <a:srgbClr val="E95E27"/>
      </a:accent4>
      <a:accent5>
        <a:srgbClr val="F8AE00"/>
      </a:accent5>
      <a:accent6>
        <a:srgbClr val="737373"/>
      </a:accent6>
      <a:hlink>
        <a:srgbClr val="FF0000"/>
      </a:hlink>
      <a:folHlink>
        <a:srgbClr val="FF0000"/>
      </a:folHlink>
    </a:clrScheme>
    <a:fontScheme name="rip">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rip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rip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rip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rip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43c27334-1e3c-4f34-b573-78288bbd93ed" xsi:nil="true"/>
    <lcf76f155ced4ddcb4097134ff3c332f xmlns="5b5b3591-f271-4dce-9d11-39b208412003">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AC6DD528073654998303FE1E06E6B5A" ma:contentTypeVersion="18" ma:contentTypeDescription="Create a new document." ma:contentTypeScope="" ma:versionID="e43f5ea7e7be3ff4d8ac334ea1837da8">
  <xsd:schema xmlns:xsd="http://www.w3.org/2001/XMLSchema" xmlns:xs="http://www.w3.org/2001/XMLSchema" xmlns:p="http://schemas.microsoft.com/office/2006/metadata/properties" xmlns:ns2="43c27334-1e3c-4f34-b573-78288bbd93ed" xmlns:ns3="5b5b3591-f271-4dce-9d11-39b208412003" targetNamespace="http://schemas.microsoft.com/office/2006/metadata/properties" ma:root="true" ma:fieldsID="1fbfa992d55f192c49cda1e7ae379863" ns2:_="" ns3:_="">
    <xsd:import namespace="43c27334-1e3c-4f34-b573-78288bbd93ed"/>
    <xsd:import namespace="5b5b3591-f271-4dce-9d11-39b208412003"/>
    <xsd:element name="properties">
      <xsd:complexType>
        <xsd:sequence>
          <xsd:element name="documentManagement">
            <xsd:complexType>
              <xsd:all>
                <xsd:element ref="ns2:SharedWithUsers" minOccurs="0"/>
                <xsd:element ref="ns2:SharedWithDetails" minOccurs="0"/>
                <xsd:element ref="ns3:lcf76f155ced4ddcb4097134ff3c332f" minOccurs="0"/>
                <xsd:element ref="ns2:TaxCatchAll" minOccurs="0"/>
                <xsd:element ref="ns3:MediaServiceMetadata" minOccurs="0"/>
                <xsd:element ref="ns3:MediaServiceFastMetadata" minOccurs="0"/>
                <xsd:element ref="ns3:MediaServiceSearchProperties" minOccurs="0"/>
                <xsd:element ref="ns3:MediaServiceDateTaken" minOccurs="0"/>
                <xsd:element ref="ns3:MediaServiceObjectDetectorVersions" minOccurs="0"/>
                <xsd:element ref="ns3:MediaServiceGenerationTime" minOccurs="0"/>
                <xsd:element ref="ns3:MediaServiceEventHashCode" minOccurs="0"/>
                <xsd:element ref="ns3:MediaServiceOCR"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c27334-1e3c-4f34-b573-78288bbd93ed" elementFormDefault="qualified">
    <xsd:import namespace="http://schemas.microsoft.com/office/2006/documentManagement/types"/>
    <xsd:import namespace="http://schemas.microsoft.com/office/infopath/2007/PartnerControls"/>
    <xsd:element name="SharedWithUsers" ma:index="8"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2" nillable="true" ma:displayName="Taxonomy Catch All Column" ma:hidden="true" ma:list="{f080724a-923a-48c9-9c44-20257db48a8d}" ma:internalName="TaxCatchAll" ma:showField="CatchAllData" ma:web="43c27334-1e3c-4f34-b573-78288bbd93e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b5b3591-f271-4dce-9d11-39b208412003" elementFormDefault="qualified">
    <xsd:import namespace="http://schemas.microsoft.com/office/2006/documentManagement/types"/>
    <xsd:import namespace="http://schemas.microsoft.com/office/infopath/2007/PartnerControls"/>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15d4c797-396b-422f-9324-c7326d185716" ma:termSetId="09814cd3-568e-fe90-9814-8d621ff8fb84" ma:anchorId="fba54fb3-c3e1-fe81-a776-ca4b69148c4d" ma:open="true" ma:isKeyword="false">
      <xsd:complexType>
        <xsd:sequence>
          <xsd:element ref="pc:Terms" minOccurs="0" maxOccurs="1"/>
        </xsd:sequence>
      </xsd:complex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EA423BB-A1E1-41CF-A605-C4DAD04CB43F}">
  <ds:schemaRefs>
    <ds:schemaRef ds:uri="http://schemas.microsoft.com/sharepoint/v3/contenttype/forms"/>
  </ds:schemaRefs>
</ds:datastoreItem>
</file>

<file path=customXml/itemProps2.xml><?xml version="1.0" encoding="utf-8"?>
<ds:datastoreItem xmlns:ds="http://schemas.openxmlformats.org/officeDocument/2006/customXml" ds:itemID="{C59418C6-EFBD-44D8-93BC-2839152E6DFE}">
  <ds:schemaRefs>
    <ds:schemaRef ds:uri="5b5b3591-f271-4dce-9d11-39b208412003"/>
    <ds:schemaRef ds:uri="http://www.w3.org/XML/1998/namespace"/>
    <ds:schemaRef ds:uri="43c27334-1e3c-4f34-b573-78288bbd93ed"/>
    <ds:schemaRef ds:uri="http://purl.org/dc/elements/1.1/"/>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370CACF7-F02D-4A05-BC24-4B67F756EFA7}">
  <ds:schemaRefs>
    <ds:schemaRef ds:uri="43c27334-1e3c-4f34-b573-78288bbd93ed"/>
    <ds:schemaRef ds:uri="5b5b3591-f271-4dce-9d11-39b20841200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46</TotalTime>
  <Words>3412</Words>
  <Application>Microsoft Office PowerPoint</Application>
  <PresentationFormat>Widescreen</PresentationFormat>
  <Paragraphs>190</Paragraphs>
  <Slides>13</Slides>
  <Notes>11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13</vt:i4>
      </vt:variant>
    </vt:vector>
  </HeadingPairs>
  <TitlesOfParts>
    <vt:vector size="25" baseType="lpstr">
      <vt:lpstr>Aptos</vt:lpstr>
      <vt:lpstr>Arial</vt:lpstr>
      <vt:lpstr>Calibri</vt:lpstr>
      <vt:lpstr>InfoTextPro-Medium</vt:lpstr>
      <vt:lpstr>Lota Grotesque Alt 1</vt:lpstr>
      <vt:lpstr>Lota Grotesque Alt 1 Bold</vt:lpstr>
      <vt:lpstr>Times New Roman</vt:lpstr>
      <vt:lpstr>Verdana</vt:lpstr>
      <vt:lpstr>Wingdings</vt:lpstr>
      <vt:lpstr>Wingdings 2</vt:lpstr>
      <vt:lpstr>1_RiP Powerpoint</vt:lpstr>
      <vt:lpstr>2_RiP Powerpoint</vt:lpstr>
      <vt:lpstr>Challenging Conversations in Family and Group Conferencing for Adults</vt:lpstr>
      <vt:lpstr>Embracing Difficult Conversations</vt:lpstr>
      <vt:lpstr>What is a challenging conversation?</vt:lpstr>
      <vt:lpstr>Conversations and emotion</vt:lpstr>
      <vt:lpstr>Conversations and the brain</vt:lpstr>
      <vt:lpstr>Reactions to being faced with challenging circumstances</vt:lpstr>
      <vt:lpstr>Using tools to support planning conversations</vt:lpstr>
      <vt:lpstr>Nonviolent or compassionate communication</vt:lpstr>
      <vt:lpstr>Dialogic Practice: Garavan’s six steps</vt:lpstr>
      <vt:lpstr>Maintaining and encouraging assertiveness</vt:lpstr>
      <vt:lpstr>Conclusion</vt:lpstr>
      <vt:lpstr>References</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Robin Wooller</dc:creator>
  <cp:lastModifiedBy>Amy Rich</cp:lastModifiedBy>
  <cp:revision>19</cp:revision>
  <dcterms:created xsi:type="dcterms:W3CDTF">2024-11-14T10:01:42Z</dcterms:created>
  <dcterms:modified xsi:type="dcterms:W3CDTF">2025-12-12T12:26:34Z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0x010100DAC6DD528073654998303FE1E06E6B5A</vt:lpwstr>
  </property>
  <property fmtid="{D5CDD505-2E9C-101B-9397-08002B2CF9AE}" pid="3" name="MediaServiceImageTags">
    <vt:lpwstr/>
  </property>
</Properties>
</file>